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47" r:id="rId2"/>
    <p:sldId id="276" r:id="rId3"/>
    <p:sldId id="332" r:id="rId4"/>
    <p:sldId id="260" r:id="rId5"/>
    <p:sldId id="346" r:id="rId6"/>
    <p:sldId id="345" r:id="rId7"/>
    <p:sldId id="312" r:id="rId8"/>
    <p:sldId id="336" r:id="rId9"/>
    <p:sldId id="316" r:id="rId10"/>
    <p:sldId id="335" r:id="rId11"/>
    <p:sldId id="319" r:id="rId12"/>
    <p:sldId id="320" r:id="rId13"/>
    <p:sldId id="322" r:id="rId14"/>
    <p:sldId id="351" r:id="rId15"/>
    <p:sldId id="343" r:id="rId16"/>
    <p:sldId id="340" r:id="rId17"/>
    <p:sldId id="341" r:id="rId18"/>
    <p:sldId id="342" r:id="rId19"/>
    <p:sldId id="344" r:id="rId20"/>
    <p:sldId id="337" r:id="rId21"/>
    <p:sldId id="348" r:id="rId22"/>
    <p:sldId id="324" r:id="rId23"/>
    <p:sldId id="349" r:id="rId24"/>
    <p:sldId id="294" r:id="rId25"/>
    <p:sldId id="323" r:id="rId26"/>
    <p:sldId id="333" r:id="rId27"/>
    <p:sldId id="327" r:id="rId28"/>
    <p:sldId id="328" r:id="rId29"/>
    <p:sldId id="35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A83F20-80EA-4661-9584-4626ECE35BAE}">
          <p14:sldIdLst>
            <p14:sldId id="347"/>
            <p14:sldId id="276"/>
            <p14:sldId id="332"/>
            <p14:sldId id="260"/>
            <p14:sldId id="346"/>
            <p14:sldId id="345"/>
            <p14:sldId id="312"/>
            <p14:sldId id="336"/>
            <p14:sldId id="316"/>
            <p14:sldId id="335"/>
            <p14:sldId id="319"/>
            <p14:sldId id="320"/>
            <p14:sldId id="322"/>
            <p14:sldId id="351"/>
            <p14:sldId id="343"/>
            <p14:sldId id="340"/>
            <p14:sldId id="341"/>
            <p14:sldId id="342"/>
          </p14:sldIdLst>
        </p14:section>
        <p14:section name="Untitled Section" id="{E2827893-61FF-42B4-80B6-76EFC253BAAF}">
          <p14:sldIdLst>
            <p14:sldId id="344"/>
            <p14:sldId id="337"/>
            <p14:sldId id="348"/>
            <p14:sldId id="324"/>
            <p14:sldId id="349"/>
            <p14:sldId id="294"/>
            <p14:sldId id="323"/>
            <p14:sldId id="333"/>
            <p14:sldId id="327"/>
            <p14:sldId id="328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EE907F-7395-4114-A0D7-0E6206B68825}" v="90" dt="2025-05-08T00:21:01.914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67B98-7A29-4231-AE44-0460A9C05BC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50D2A6F-E620-41D9-970C-CD029418B7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Implementation of Pure Pursuit Control</a:t>
          </a:r>
        </a:p>
      </dgm:t>
    </dgm:pt>
    <dgm:pt modelId="{60169D4F-8EAD-4A70-B1C9-22CDF566569C}" type="parTrans" cxnId="{B2E53563-87A5-446A-B051-C469C55C12DC}">
      <dgm:prSet/>
      <dgm:spPr/>
      <dgm:t>
        <a:bodyPr/>
        <a:lstStyle/>
        <a:p>
          <a:endParaRPr lang="en-US"/>
        </a:p>
      </dgm:t>
    </dgm:pt>
    <dgm:pt modelId="{3E751EB5-80B5-4BB6-853A-0D5DC7859221}" type="sibTrans" cxnId="{B2E53563-87A5-446A-B051-C469C55C12DC}">
      <dgm:prSet/>
      <dgm:spPr/>
      <dgm:t>
        <a:bodyPr/>
        <a:lstStyle/>
        <a:p>
          <a:endParaRPr lang="en-US"/>
        </a:p>
      </dgm:t>
    </dgm:pt>
    <dgm:pt modelId="{41AD0E50-26F1-4EFE-9290-A7D0F52B8D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Implementation of Corner Cutting Logic</a:t>
          </a:r>
        </a:p>
      </dgm:t>
    </dgm:pt>
    <dgm:pt modelId="{9D4779A6-57F2-4147-A499-A79CCA2A3445}" type="parTrans" cxnId="{F26E65EC-54AA-4EF6-AE94-05DE5A925CF3}">
      <dgm:prSet/>
      <dgm:spPr/>
      <dgm:t>
        <a:bodyPr/>
        <a:lstStyle/>
        <a:p>
          <a:endParaRPr lang="en-US"/>
        </a:p>
      </dgm:t>
    </dgm:pt>
    <dgm:pt modelId="{0E333870-709A-44FA-8B4B-A49C8F4CFAFF}" type="sibTrans" cxnId="{F26E65EC-54AA-4EF6-AE94-05DE5A925CF3}">
      <dgm:prSet/>
      <dgm:spPr/>
      <dgm:t>
        <a:bodyPr/>
        <a:lstStyle/>
        <a:p>
          <a:endParaRPr lang="en-US"/>
        </a:p>
      </dgm:t>
    </dgm:pt>
    <dgm:pt modelId="{55B97EBB-EC05-45D0-BCDD-D158FC888F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Implementation of Fail Safe</a:t>
          </a:r>
        </a:p>
      </dgm:t>
    </dgm:pt>
    <dgm:pt modelId="{6B0D3A79-771F-45C2-A8F1-D7878AADEC5A}" type="parTrans" cxnId="{8CE9D4AF-6B3C-4A5D-B939-6C0955E595AD}">
      <dgm:prSet/>
      <dgm:spPr/>
      <dgm:t>
        <a:bodyPr/>
        <a:lstStyle/>
        <a:p>
          <a:endParaRPr lang="en-US"/>
        </a:p>
      </dgm:t>
    </dgm:pt>
    <dgm:pt modelId="{6CDF0389-53AF-46E9-862F-8F98F6C3E261}" type="sibTrans" cxnId="{8CE9D4AF-6B3C-4A5D-B939-6C0955E595AD}">
      <dgm:prSet/>
      <dgm:spPr/>
      <dgm:t>
        <a:bodyPr/>
        <a:lstStyle/>
        <a:p>
          <a:endParaRPr lang="en-US"/>
        </a:p>
      </dgm:t>
    </dgm:pt>
    <dgm:pt modelId="{9DA6B9C2-7A52-4ACC-86FC-B754A72421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Development of Script to integrate PX4 and Ros2</a:t>
          </a:r>
        </a:p>
      </dgm:t>
    </dgm:pt>
    <dgm:pt modelId="{1C993A45-480D-47A7-B43C-056AC24E5632}" type="parTrans" cxnId="{BAEC1314-E61A-4C54-A096-ADC71162C963}">
      <dgm:prSet/>
      <dgm:spPr/>
      <dgm:t>
        <a:bodyPr/>
        <a:lstStyle/>
        <a:p>
          <a:endParaRPr lang="en-US"/>
        </a:p>
      </dgm:t>
    </dgm:pt>
    <dgm:pt modelId="{150C4DDA-67F5-4416-B875-ED8C6E31D95A}" type="sibTrans" cxnId="{BAEC1314-E61A-4C54-A096-ADC71162C963}">
      <dgm:prSet/>
      <dgm:spPr/>
      <dgm:t>
        <a:bodyPr/>
        <a:lstStyle/>
        <a:p>
          <a:endParaRPr lang="en-US"/>
        </a:p>
      </dgm:t>
    </dgm:pt>
    <dgm:pt modelId="{6853D855-7947-469F-94D8-54646EE2F417}" type="pres">
      <dgm:prSet presAssocID="{ABC67B98-7A29-4231-AE44-0460A9C05BCC}" presName="root" presStyleCnt="0">
        <dgm:presLayoutVars>
          <dgm:dir/>
          <dgm:resizeHandles val="exact"/>
        </dgm:presLayoutVars>
      </dgm:prSet>
      <dgm:spPr/>
    </dgm:pt>
    <dgm:pt modelId="{04E96DB4-11A7-45D5-B1B8-DDFA1B63032B}" type="pres">
      <dgm:prSet presAssocID="{B50D2A6F-E620-41D9-970C-CD029418B770}" presName="compNode" presStyleCnt="0"/>
      <dgm:spPr/>
    </dgm:pt>
    <dgm:pt modelId="{78A25D46-46D1-4CA2-BB66-EAB391B95619}" type="pres">
      <dgm:prSet presAssocID="{B50D2A6F-E620-41D9-970C-CD029418B770}" presName="bgRect" presStyleLbl="bgShp" presStyleIdx="0" presStyleCnt="4"/>
      <dgm:spPr/>
    </dgm:pt>
    <dgm:pt modelId="{7A0ABF7B-D7D5-417E-9496-2A524E4855BB}" type="pres">
      <dgm:prSet presAssocID="{B50D2A6F-E620-41D9-970C-CD029418B77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0E06ACD-C3B6-471E-A621-8F5D6043580D}" type="pres">
      <dgm:prSet presAssocID="{B50D2A6F-E620-41D9-970C-CD029418B770}" presName="spaceRect" presStyleCnt="0"/>
      <dgm:spPr/>
    </dgm:pt>
    <dgm:pt modelId="{93E178E3-6820-4C87-BA3A-C515DAE3E345}" type="pres">
      <dgm:prSet presAssocID="{B50D2A6F-E620-41D9-970C-CD029418B770}" presName="parTx" presStyleLbl="revTx" presStyleIdx="0" presStyleCnt="4">
        <dgm:presLayoutVars>
          <dgm:chMax val="0"/>
          <dgm:chPref val="0"/>
        </dgm:presLayoutVars>
      </dgm:prSet>
      <dgm:spPr/>
    </dgm:pt>
    <dgm:pt modelId="{5BD1F3B6-27CB-4CDF-9CD8-C8522CC90ADF}" type="pres">
      <dgm:prSet presAssocID="{3E751EB5-80B5-4BB6-853A-0D5DC7859221}" presName="sibTrans" presStyleCnt="0"/>
      <dgm:spPr/>
    </dgm:pt>
    <dgm:pt modelId="{66DC5C1A-4F07-4EA6-B32D-8B25125C8FFF}" type="pres">
      <dgm:prSet presAssocID="{41AD0E50-26F1-4EFE-9290-A7D0F52B8D6C}" presName="compNode" presStyleCnt="0"/>
      <dgm:spPr/>
    </dgm:pt>
    <dgm:pt modelId="{CD37B6FB-CDE2-4C08-830D-36545C1D9342}" type="pres">
      <dgm:prSet presAssocID="{41AD0E50-26F1-4EFE-9290-A7D0F52B8D6C}" presName="bgRect" presStyleLbl="bgShp" presStyleIdx="1" presStyleCnt="4"/>
      <dgm:spPr/>
    </dgm:pt>
    <dgm:pt modelId="{9D89E9D4-D540-492A-A8FC-3F7D61D441BB}" type="pres">
      <dgm:prSet presAssocID="{41AD0E50-26F1-4EFE-9290-A7D0F52B8D6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90ED581-1FCA-4DA9-B7CE-E66F9839B635}" type="pres">
      <dgm:prSet presAssocID="{41AD0E50-26F1-4EFE-9290-A7D0F52B8D6C}" presName="spaceRect" presStyleCnt="0"/>
      <dgm:spPr/>
    </dgm:pt>
    <dgm:pt modelId="{B96F6789-1798-4FBB-946E-77F016401F72}" type="pres">
      <dgm:prSet presAssocID="{41AD0E50-26F1-4EFE-9290-A7D0F52B8D6C}" presName="parTx" presStyleLbl="revTx" presStyleIdx="1" presStyleCnt="4">
        <dgm:presLayoutVars>
          <dgm:chMax val="0"/>
          <dgm:chPref val="0"/>
        </dgm:presLayoutVars>
      </dgm:prSet>
      <dgm:spPr/>
    </dgm:pt>
    <dgm:pt modelId="{0C4F2C90-63F5-4074-8DFD-F59707C8E73E}" type="pres">
      <dgm:prSet presAssocID="{0E333870-709A-44FA-8B4B-A49C8F4CFAFF}" presName="sibTrans" presStyleCnt="0"/>
      <dgm:spPr/>
    </dgm:pt>
    <dgm:pt modelId="{F8CF3F3B-A043-4732-8A83-F0110A554059}" type="pres">
      <dgm:prSet presAssocID="{55B97EBB-EC05-45D0-BCDD-D158FC888F40}" presName="compNode" presStyleCnt="0"/>
      <dgm:spPr/>
    </dgm:pt>
    <dgm:pt modelId="{98E8BF7C-0D07-4321-8049-25F99A8E1B5B}" type="pres">
      <dgm:prSet presAssocID="{55B97EBB-EC05-45D0-BCDD-D158FC888F40}" presName="bgRect" presStyleLbl="bgShp" presStyleIdx="2" presStyleCnt="4" custLinFactNeighborY="-610"/>
      <dgm:spPr/>
    </dgm:pt>
    <dgm:pt modelId="{A6F3C746-CA68-4261-9D61-23D79443B112}" type="pres">
      <dgm:prSet presAssocID="{55B97EBB-EC05-45D0-BCDD-D158FC888F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3074D73-89E5-44EC-B93E-B8DDDABED153}" type="pres">
      <dgm:prSet presAssocID="{55B97EBB-EC05-45D0-BCDD-D158FC888F40}" presName="spaceRect" presStyleCnt="0"/>
      <dgm:spPr/>
    </dgm:pt>
    <dgm:pt modelId="{E3AE3AD8-C48C-4DC0-898C-A08BD35FCA40}" type="pres">
      <dgm:prSet presAssocID="{55B97EBB-EC05-45D0-BCDD-D158FC888F40}" presName="parTx" presStyleLbl="revTx" presStyleIdx="2" presStyleCnt="4">
        <dgm:presLayoutVars>
          <dgm:chMax val="0"/>
          <dgm:chPref val="0"/>
        </dgm:presLayoutVars>
      </dgm:prSet>
      <dgm:spPr/>
    </dgm:pt>
    <dgm:pt modelId="{D4615C62-344D-4408-A2C5-7B46008B20C4}" type="pres">
      <dgm:prSet presAssocID="{6CDF0389-53AF-46E9-862F-8F98F6C3E261}" presName="sibTrans" presStyleCnt="0"/>
      <dgm:spPr/>
    </dgm:pt>
    <dgm:pt modelId="{FC95CC36-FC69-4185-AC62-7B5CF9061350}" type="pres">
      <dgm:prSet presAssocID="{9DA6B9C2-7A52-4ACC-86FC-B754A72421F2}" presName="compNode" presStyleCnt="0"/>
      <dgm:spPr/>
    </dgm:pt>
    <dgm:pt modelId="{344BF778-D212-4510-94E6-DC864723469B}" type="pres">
      <dgm:prSet presAssocID="{9DA6B9C2-7A52-4ACC-86FC-B754A72421F2}" presName="bgRect" presStyleLbl="bgShp" presStyleIdx="3" presStyleCnt="4"/>
      <dgm:spPr/>
    </dgm:pt>
    <dgm:pt modelId="{9BF9BB2E-B339-48BA-A83A-A8F9551F7C8C}" type="pres">
      <dgm:prSet presAssocID="{9DA6B9C2-7A52-4ACC-86FC-B754A72421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E9BEA9C-94B1-498A-B3EC-E57484381C88}" type="pres">
      <dgm:prSet presAssocID="{9DA6B9C2-7A52-4ACC-86FC-B754A72421F2}" presName="spaceRect" presStyleCnt="0"/>
      <dgm:spPr/>
    </dgm:pt>
    <dgm:pt modelId="{9B2FA663-CF77-458D-A6E6-73F7B582F316}" type="pres">
      <dgm:prSet presAssocID="{9DA6B9C2-7A52-4ACC-86FC-B754A72421F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EC1314-E61A-4C54-A096-ADC71162C963}" srcId="{ABC67B98-7A29-4231-AE44-0460A9C05BCC}" destId="{9DA6B9C2-7A52-4ACC-86FC-B754A72421F2}" srcOrd="3" destOrd="0" parTransId="{1C993A45-480D-47A7-B43C-056AC24E5632}" sibTransId="{150C4DDA-67F5-4416-B875-ED8C6E31D95A}"/>
    <dgm:cxn modelId="{B2E53563-87A5-446A-B051-C469C55C12DC}" srcId="{ABC67B98-7A29-4231-AE44-0460A9C05BCC}" destId="{B50D2A6F-E620-41D9-970C-CD029418B770}" srcOrd="0" destOrd="0" parTransId="{60169D4F-8EAD-4A70-B1C9-22CDF566569C}" sibTransId="{3E751EB5-80B5-4BB6-853A-0D5DC7859221}"/>
    <dgm:cxn modelId="{9EC02182-525F-4DF9-8541-1CDA2F615BED}" type="presOf" srcId="{41AD0E50-26F1-4EFE-9290-A7D0F52B8D6C}" destId="{B96F6789-1798-4FBB-946E-77F016401F72}" srcOrd="0" destOrd="0" presId="urn:microsoft.com/office/officeart/2018/2/layout/IconVerticalSolidList"/>
    <dgm:cxn modelId="{8CE9D4AF-6B3C-4A5D-B939-6C0955E595AD}" srcId="{ABC67B98-7A29-4231-AE44-0460A9C05BCC}" destId="{55B97EBB-EC05-45D0-BCDD-D158FC888F40}" srcOrd="2" destOrd="0" parTransId="{6B0D3A79-771F-45C2-A8F1-D7878AADEC5A}" sibTransId="{6CDF0389-53AF-46E9-862F-8F98F6C3E261}"/>
    <dgm:cxn modelId="{1EE8DFD0-71D1-4F6E-87EF-4FA52068354D}" type="presOf" srcId="{ABC67B98-7A29-4231-AE44-0460A9C05BCC}" destId="{6853D855-7947-469F-94D8-54646EE2F417}" srcOrd="0" destOrd="0" presId="urn:microsoft.com/office/officeart/2018/2/layout/IconVerticalSolidList"/>
    <dgm:cxn modelId="{979153D9-B30F-4D68-838D-7BBE8B9F9674}" type="presOf" srcId="{B50D2A6F-E620-41D9-970C-CD029418B770}" destId="{93E178E3-6820-4C87-BA3A-C515DAE3E345}" srcOrd="0" destOrd="0" presId="urn:microsoft.com/office/officeart/2018/2/layout/IconVerticalSolidList"/>
    <dgm:cxn modelId="{B99FECDC-4A24-4957-ABE9-18964A33B12E}" type="presOf" srcId="{9DA6B9C2-7A52-4ACC-86FC-B754A72421F2}" destId="{9B2FA663-CF77-458D-A6E6-73F7B582F316}" srcOrd="0" destOrd="0" presId="urn:microsoft.com/office/officeart/2018/2/layout/IconVerticalSolidList"/>
    <dgm:cxn modelId="{B9BAC9EA-6D18-4AD9-BAAF-02DF6D7CF6AA}" type="presOf" srcId="{55B97EBB-EC05-45D0-BCDD-D158FC888F40}" destId="{E3AE3AD8-C48C-4DC0-898C-A08BD35FCA40}" srcOrd="0" destOrd="0" presId="urn:microsoft.com/office/officeart/2018/2/layout/IconVerticalSolidList"/>
    <dgm:cxn modelId="{F26E65EC-54AA-4EF6-AE94-05DE5A925CF3}" srcId="{ABC67B98-7A29-4231-AE44-0460A9C05BCC}" destId="{41AD0E50-26F1-4EFE-9290-A7D0F52B8D6C}" srcOrd="1" destOrd="0" parTransId="{9D4779A6-57F2-4147-A499-A79CCA2A3445}" sibTransId="{0E333870-709A-44FA-8B4B-A49C8F4CFAFF}"/>
    <dgm:cxn modelId="{6A6ECC8A-D478-4C17-8BD1-585D53B14111}" type="presParOf" srcId="{6853D855-7947-469F-94D8-54646EE2F417}" destId="{04E96DB4-11A7-45D5-B1B8-DDFA1B63032B}" srcOrd="0" destOrd="0" presId="urn:microsoft.com/office/officeart/2018/2/layout/IconVerticalSolidList"/>
    <dgm:cxn modelId="{7ADA4479-BC93-425B-BFF7-6A4155443243}" type="presParOf" srcId="{04E96DB4-11A7-45D5-B1B8-DDFA1B63032B}" destId="{78A25D46-46D1-4CA2-BB66-EAB391B95619}" srcOrd="0" destOrd="0" presId="urn:microsoft.com/office/officeart/2018/2/layout/IconVerticalSolidList"/>
    <dgm:cxn modelId="{0297FD46-6302-4BA3-A560-30FFDC72487B}" type="presParOf" srcId="{04E96DB4-11A7-45D5-B1B8-DDFA1B63032B}" destId="{7A0ABF7B-D7D5-417E-9496-2A524E4855BB}" srcOrd="1" destOrd="0" presId="urn:microsoft.com/office/officeart/2018/2/layout/IconVerticalSolidList"/>
    <dgm:cxn modelId="{36948549-8D1D-445B-B957-E042A5B88B24}" type="presParOf" srcId="{04E96DB4-11A7-45D5-B1B8-DDFA1B63032B}" destId="{A0E06ACD-C3B6-471E-A621-8F5D6043580D}" srcOrd="2" destOrd="0" presId="urn:microsoft.com/office/officeart/2018/2/layout/IconVerticalSolidList"/>
    <dgm:cxn modelId="{279C7A08-8E7F-48A3-B65E-5C8C3621A49A}" type="presParOf" srcId="{04E96DB4-11A7-45D5-B1B8-DDFA1B63032B}" destId="{93E178E3-6820-4C87-BA3A-C515DAE3E345}" srcOrd="3" destOrd="0" presId="urn:microsoft.com/office/officeart/2018/2/layout/IconVerticalSolidList"/>
    <dgm:cxn modelId="{7F821827-F789-4A0B-AC71-44DBA546A4A8}" type="presParOf" srcId="{6853D855-7947-469F-94D8-54646EE2F417}" destId="{5BD1F3B6-27CB-4CDF-9CD8-C8522CC90ADF}" srcOrd="1" destOrd="0" presId="urn:microsoft.com/office/officeart/2018/2/layout/IconVerticalSolidList"/>
    <dgm:cxn modelId="{25E3807A-4A81-4C58-AEF8-3D3B73A2360E}" type="presParOf" srcId="{6853D855-7947-469F-94D8-54646EE2F417}" destId="{66DC5C1A-4F07-4EA6-B32D-8B25125C8FFF}" srcOrd="2" destOrd="0" presId="urn:microsoft.com/office/officeart/2018/2/layout/IconVerticalSolidList"/>
    <dgm:cxn modelId="{03608ED8-8A80-47C2-A35A-11132EFC4673}" type="presParOf" srcId="{66DC5C1A-4F07-4EA6-B32D-8B25125C8FFF}" destId="{CD37B6FB-CDE2-4C08-830D-36545C1D9342}" srcOrd="0" destOrd="0" presId="urn:microsoft.com/office/officeart/2018/2/layout/IconVerticalSolidList"/>
    <dgm:cxn modelId="{360623F7-2081-497D-85EE-155489B90CA2}" type="presParOf" srcId="{66DC5C1A-4F07-4EA6-B32D-8B25125C8FFF}" destId="{9D89E9D4-D540-492A-A8FC-3F7D61D441BB}" srcOrd="1" destOrd="0" presId="urn:microsoft.com/office/officeart/2018/2/layout/IconVerticalSolidList"/>
    <dgm:cxn modelId="{5162A0D6-E335-4D67-B42C-034D27953F25}" type="presParOf" srcId="{66DC5C1A-4F07-4EA6-B32D-8B25125C8FFF}" destId="{990ED581-1FCA-4DA9-B7CE-E66F9839B635}" srcOrd="2" destOrd="0" presId="urn:microsoft.com/office/officeart/2018/2/layout/IconVerticalSolidList"/>
    <dgm:cxn modelId="{18782C98-E148-497A-9A17-72A9580639BE}" type="presParOf" srcId="{66DC5C1A-4F07-4EA6-B32D-8B25125C8FFF}" destId="{B96F6789-1798-4FBB-946E-77F016401F72}" srcOrd="3" destOrd="0" presId="urn:microsoft.com/office/officeart/2018/2/layout/IconVerticalSolidList"/>
    <dgm:cxn modelId="{13E3B132-B891-4280-923E-2A6975DB7A89}" type="presParOf" srcId="{6853D855-7947-469F-94D8-54646EE2F417}" destId="{0C4F2C90-63F5-4074-8DFD-F59707C8E73E}" srcOrd="3" destOrd="0" presId="urn:microsoft.com/office/officeart/2018/2/layout/IconVerticalSolidList"/>
    <dgm:cxn modelId="{2723DA11-DF10-41A2-81C2-AC8493738C7C}" type="presParOf" srcId="{6853D855-7947-469F-94D8-54646EE2F417}" destId="{F8CF3F3B-A043-4732-8A83-F0110A554059}" srcOrd="4" destOrd="0" presId="urn:microsoft.com/office/officeart/2018/2/layout/IconVerticalSolidList"/>
    <dgm:cxn modelId="{4B87480F-B82D-4285-8546-E73EBCFC85E9}" type="presParOf" srcId="{F8CF3F3B-A043-4732-8A83-F0110A554059}" destId="{98E8BF7C-0D07-4321-8049-25F99A8E1B5B}" srcOrd="0" destOrd="0" presId="urn:microsoft.com/office/officeart/2018/2/layout/IconVerticalSolidList"/>
    <dgm:cxn modelId="{BE107C17-71B8-4E7F-80F8-47C9358278B4}" type="presParOf" srcId="{F8CF3F3B-A043-4732-8A83-F0110A554059}" destId="{A6F3C746-CA68-4261-9D61-23D79443B112}" srcOrd="1" destOrd="0" presId="urn:microsoft.com/office/officeart/2018/2/layout/IconVerticalSolidList"/>
    <dgm:cxn modelId="{D7A85468-FBF2-45DB-AE6B-04435EF93851}" type="presParOf" srcId="{F8CF3F3B-A043-4732-8A83-F0110A554059}" destId="{83074D73-89E5-44EC-B93E-B8DDDABED153}" srcOrd="2" destOrd="0" presId="urn:microsoft.com/office/officeart/2018/2/layout/IconVerticalSolidList"/>
    <dgm:cxn modelId="{66BAEF84-D757-417A-B99F-8DEDE027674A}" type="presParOf" srcId="{F8CF3F3B-A043-4732-8A83-F0110A554059}" destId="{E3AE3AD8-C48C-4DC0-898C-A08BD35FCA40}" srcOrd="3" destOrd="0" presId="urn:microsoft.com/office/officeart/2018/2/layout/IconVerticalSolidList"/>
    <dgm:cxn modelId="{82698146-DC93-410E-94DF-20B8066A479A}" type="presParOf" srcId="{6853D855-7947-469F-94D8-54646EE2F417}" destId="{D4615C62-344D-4408-A2C5-7B46008B20C4}" srcOrd="5" destOrd="0" presId="urn:microsoft.com/office/officeart/2018/2/layout/IconVerticalSolidList"/>
    <dgm:cxn modelId="{03492E91-A60E-4008-98C7-1F429D9F0E86}" type="presParOf" srcId="{6853D855-7947-469F-94D8-54646EE2F417}" destId="{FC95CC36-FC69-4185-AC62-7B5CF9061350}" srcOrd="6" destOrd="0" presId="urn:microsoft.com/office/officeart/2018/2/layout/IconVerticalSolidList"/>
    <dgm:cxn modelId="{B4B612C3-C277-48A2-9C22-390FADD535FD}" type="presParOf" srcId="{FC95CC36-FC69-4185-AC62-7B5CF9061350}" destId="{344BF778-D212-4510-94E6-DC864723469B}" srcOrd="0" destOrd="0" presId="urn:microsoft.com/office/officeart/2018/2/layout/IconVerticalSolidList"/>
    <dgm:cxn modelId="{65D047FE-BD1F-42A2-A98F-8F0EC0EF3459}" type="presParOf" srcId="{FC95CC36-FC69-4185-AC62-7B5CF9061350}" destId="{9BF9BB2E-B339-48BA-A83A-A8F9551F7C8C}" srcOrd="1" destOrd="0" presId="urn:microsoft.com/office/officeart/2018/2/layout/IconVerticalSolidList"/>
    <dgm:cxn modelId="{4FF36380-0342-4C48-A764-7531063AD2B8}" type="presParOf" srcId="{FC95CC36-FC69-4185-AC62-7B5CF9061350}" destId="{FE9BEA9C-94B1-498A-B3EC-E57484381C88}" srcOrd="2" destOrd="0" presId="urn:microsoft.com/office/officeart/2018/2/layout/IconVerticalSolidList"/>
    <dgm:cxn modelId="{F227792E-7F0D-49A6-91C4-C5971F4A0CE2}" type="presParOf" srcId="{FC95CC36-FC69-4185-AC62-7B5CF9061350}" destId="{9B2FA663-CF77-458D-A6E6-73F7B582F3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25D46-46D1-4CA2-BB66-EAB391B95619}">
      <dsp:nvSpPr>
        <dsp:cNvPr id="0" name=""/>
        <dsp:cNvSpPr/>
      </dsp:nvSpPr>
      <dsp:spPr>
        <a:xfrm>
          <a:off x="0" y="1581"/>
          <a:ext cx="9238435" cy="801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ABF7B-D7D5-417E-9496-2A524E4855BB}">
      <dsp:nvSpPr>
        <dsp:cNvPr id="0" name=""/>
        <dsp:cNvSpPr/>
      </dsp:nvSpPr>
      <dsp:spPr>
        <a:xfrm>
          <a:off x="242435" y="181905"/>
          <a:ext cx="440791" cy="4407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178E3-6820-4C87-BA3A-C515DAE3E345}">
      <dsp:nvSpPr>
        <dsp:cNvPr id="0" name=""/>
        <dsp:cNvSpPr/>
      </dsp:nvSpPr>
      <dsp:spPr>
        <a:xfrm>
          <a:off x="925662" y="1581"/>
          <a:ext cx="8312772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Implementation of Pure Pursuit Control</a:t>
          </a:r>
        </a:p>
      </dsp:txBody>
      <dsp:txXfrm>
        <a:off x="925662" y="1581"/>
        <a:ext cx="8312772" cy="801439"/>
      </dsp:txXfrm>
    </dsp:sp>
    <dsp:sp modelId="{CD37B6FB-CDE2-4C08-830D-36545C1D9342}">
      <dsp:nvSpPr>
        <dsp:cNvPr id="0" name=""/>
        <dsp:cNvSpPr/>
      </dsp:nvSpPr>
      <dsp:spPr>
        <a:xfrm>
          <a:off x="0" y="1003380"/>
          <a:ext cx="9238435" cy="801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9E9D4-D540-492A-A8FC-3F7D61D441BB}">
      <dsp:nvSpPr>
        <dsp:cNvPr id="0" name=""/>
        <dsp:cNvSpPr/>
      </dsp:nvSpPr>
      <dsp:spPr>
        <a:xfrm>
          <a:off x="242435" y="1183704"/>
          <a:ext cx="440791" cy="4407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F6789-1798-4FBB-946E-77F016401F72}">
      <dsp:nvSpPr>
        <dsp:cNvPr id="0" name=""/>
        <dsp:cNvSpPr/>
      </dsp:nvSpPr>
      <dsp:spPr>
        <a:xfrm>
          <a:off x="925662" y="1003380"/>
          <a:ext cx="8312772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Implementation of Corner Cutting Logic</a:t>
          </a:r>
        </a:p>
      </dsp:txBody>
      <dsp:txXfrm>
        <a:off x="925662" y="1003380"/>
        <a:ext cx="8312772" cy="801439"/>
      </dsp:txXfrm>
    </dsp:sp>
    <dsp:sp modelId="{98E8BF7C-0D07-4321-8049-25F99A8E1B5B}">
      <dsp:nvSpPr>
        <dsp:cNvPr id="0" name=""/>
        <dsp:cNvSpPr/>
      </dsp:nvSpPr>
      <dsp:spPr>
        <a:xfrm>
          <a:off x="0" y="2000291"/>
          <a:ext cx="9238435" cy="801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3C746-CA68-4261-9D61-23D79443B112}">
      <dsp:nvSpPr>
        <dsp:cNvPr id="0" name=""/>
        <dsp:cNvSpPr/>
      </dsp:nvSpPr>
      <dsp:spPr>
        <a:xfrm>
          <a:off x="242435" y="2185503"/>
          <a:ext cx="440791" cy="4407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E3AD8-C48C-4DC0-898C-A08BD35FCA40}">
      <dsp:nvSpPr>
        <dsp:cNvPr id="0" name=""/>
        <dsp:cNvSpPr/>
      </dsp:nvSpPr>
      <dsp:spPr>
        <a:xfrm>
          <a:off x="925662" y="2005179"/>
          <a:ext cx="8312772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Implementation of Fail Safe</a:t>
          </a:r>
        </a:p>
      </dsp:txBody>
      <dsp:txXfrm>
        <a:off x="925662" y="2005179"/>
        <a:ext cx="8312772" cy="801439"/>
      </dsp:txXfrm>
    </dsp:sp>
    <dsp:sp modelId="{344BF778-D212-4510-94E6-DC864723469B}">
      <dsp:nvSpPr>
        <dsp:cNvPr id="0" name=""/>
        <dsp:cNvSpPr/>
      </dsp:nvSpPr>
      <dsp:spPr>
        <a:xfrm>
          <a:off x="0" y="3006979"/>
          <a:ext cx="9238435" cy="801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9BB2E-B339-48BA-A83A-A8F9551F7C8C}">
      <dsp:nvSpPr>
        <dsp:cNvPr id="0" name=""/>
        <dsp:cNvSpPr/>
      </dsp:nvSpPr>
      <dsp:spPr>
        <a:xfrm>
          <a:off x="242435" y="3187303"/>
          <a:ext cx="440791" cy="4407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FA663-CF77-458D-A6E6-73F7B582F316}">
      <dsp:nvSpPr>
        <dsp:cNvPr id="0" name=""/>
        <dsp:cNvSpPr/>
      </dsp:nvSpPr>
      <dsp:spPr>
        <a:xfrm>
          <a:off x="925662" y="3006979"/>
          <a:ext cx="8312772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Development of Script to integrate PX4 and Ros2</a:t>
          </a:r>
        </a:p>
      </dsp:txBody>
      <dsp:txXfrm>
        <a:off x="925662" y="3006979"/>
        <a:ext cx="8312772" cy="801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07T23:48:33.2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13506 5420 16383 0 0,'6'0'0'0'0,"10"0"0"0"0,7 0 0 0 0,7-7 0 0 0,5-1 0 0 0,3-1 0 0 0,2 3 0 0 0,0 1 0 0 0,0 2 0 0 0,0 1 0 0 0,-7-5 0 0 0,-3-2 0 0 0,1 1 0 0 0,1 2 0 0 0,2 2 0 0 0,1 1 0 0 0,2 2 0 0 0,1 0 0 0 0,0 1 0 0 0,1 1 0 0 0,-13-1 0 0 0,-18 0 0 0 0,-16 1 0 0 0,-14-1 0 0 0,-9 0 0 0 0,-7 0 0 0 0,-2 0 0 0 0,-2 0 0 0 0,0 0 0 0 0,1 0 0 0 0,0 0 0 0 0,1 0 0 0 0,1 0 0 0 0,0 0 0 0 0,1 0 0 0 0,-1 0 0 0 0,1 0 0 0 0,0 6 0 0 0,-1 3 0 0 0,1-1 0 0 0,0-1 0 0 0,12-2 0 0 0,18-2 0 0 0,17-2 0 0 0,13 0 0 0 0,16-1 0 0 0,8 0 0 0 0,3-1 0 0 0,-1 1 0 0 0,-8-7 0 0 0,-4-2 0 0 0,-2 1 0 0 0,-7-5 0 0 0,5-1 0 0 0,4 3 0 0 0,9 3 0 0 0,3 2 0 0 0,0 3 0 0 0,-1 2 0 0 0,-3 1 0 0 0,-15 0 0 0 0,-19 1 0 0 0,-18-1 0 0 0,-20 1 0 0 0,-12-1 0 0 0,-7 0 0 0 0,0 0 0 0 0,0 1 0 0 0,2-1 0 0 0,2 0 0 0 0,2 0 0 0 0,1-1 0 0 0,1 1 0 0 0,0 0 0 0 0,1 0 0 0 0,0 0 0 0 0,6 7 0 0 0,3 2 0 0 0,-1-1 0 0 0,-2-1 0 0 0,-1-3 0 0 0,4 6 0 0 0,14 0 0 0 0,15-1 0 0 0,16-9 0 0 0,10-4 0 0 0,8-8 0 0 0,5-2 0 0 0,2 1 0 0 0,0 3 0 0 0,1 3 0 0 0,-1 3 0 0 0,-1 2 0 0 0,-1 2 0 0 0,-6-7 0 0 0,-16-1 0 0 0,-18 0 0 0 0,-21 2 0 0 0,-13 2 0 0 0,-8 1 0 0 0,-3 2 0 0 0,0 0 0 0 0,1 1 0 0 0,2 1 0 0 0,2-1 0 0 0,0 0 0 0 0,9 7 0 0 0,8 9 0 0 0,10 7 0 0 0,6 8 0 0 0,5 4 0 0 0,9-4 0 0 0,10-7 0 0 0,10-7 0 0 0,6-7 0 0 0,-2-12 0 0 0,0-5 0 0 0,2-2 0 0 0,-5-5 0 0 0,0-1 0 0 0,1 2 0 0 0,4-3 0 0 0,1 1 0 0 0,-3-3 0 0 0,-2 1 0 0 0,2 4 0 0 0,2 4 0 0 0,2-4 0 0 0,2 2 0 0 0,2 1 0 0 0,0 4 0 0 0,1 2 0 0 0,0 1 0 0 0,-1 3 0 0 0,1 0 0 0 0,0 0 0 0 0,6 1 0 0 0,3-1 0 0 0,-2 0 0 0 0,0 1 0 0 0,-10 5 0 0 0,-10 10 0 0 0,-9 7 0 0 0,-15 8 0 0 0,-13-3 0 0 0,-6 1 0 0 0,-6-4 0 0 0,1 0 0 0 0,-3-5 0 0 0,-3 2 0 0 0,-4-4 0 0 0,-2-4 0 0 0,-3-5 0 0 0,-1-4 0 0 0,-1-3 0 0 0,0-1 0 0 0,0-2 0 0 0,0 0 0 0 0,0 0 0 0 0,0 1 0 0 0,0-1 0 0 0,1 1 0 0 0,-1-1 0 0 0,1 1 0 0 0,-1 0 0 0 0,1 0 0 0 0,13 0 0 0 0,17 0 0 0 0,16 0 0 0 0,14 0 0 0 0,10-6 0 0 0,5-3 0 0 0,4 1 0 0 0,0 1 0 0 0,1 2 0 0 0,0 2 0 0 0,-2-5 0 0 0,0-1 0 0 0,-1 1 0 0 0,0 1 0 0 0,-7-4 0 0 0,-2 0 0 0 0,-13 1 0 0 0,-16 3 0 0 0,-15 3 0 0 0,-11 1 0 0 0,-8 2 0 0 0,-5 1 0 0 0,-3 0 0 0 0,0 0 0 0 0,-1 1 0 0 0,2-1 0 0 0,-1 1 0 0 0,2-1 0 0 0,0 0 0 0 0,0 0 0 0 0,7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07T23:48:33.2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14007 5535 16383 0 0,'-7'0'0'0'0,"-8"0"0"0"0,-8 0 0 0 0,-8 0 0 0 0,-4 0 0 0 0,-3 0 0 0 0,-1 0 0 0 0,-1 0 0 0 0,0 0 0 0 0,0 0 0 0 0,0 0 0 0 0,1 0 0 0 0,0 0 0 0 0,1 0 0 0 0,-1 0 0 0 0,1 0 0 0 0,-1 0 0 0 0,14 0 0 0 0,10-6 0 0 0,9-10 0 0 0,11-1 0 0 0,11 2 0 0 0,4-3 0 0 0,4 2 0 0 0,5 3 0 0 0,-3-2 0 0 0,1 1 0 0 0,3 3 0 0 0,-4-4 0 0 0,0 2 0 0 0,2 3 0 0 0,3 2 0 0 0,-4-3 0 0 0,0 0 0 0 0,2 2 0 0 0,3 2 0 0 0,2 3 0 0 0,2-5 0 0 0,2-1 0 0 0,0 2 0 0 0,1 1 0 0 0,0 3 0 0 0,0 1 0 0 0,0 2 0 0 0,-1 1 0 0 0,-5 7 0 0 0,-10 8 0 0 0,-8 9 0 0 0,-7 7 0 0 0,-11-2 0 0 0,-5 0 0 0 0,-8-4 0 0 0,-1 0 0 0 0,-4-5 0 0 0,-6 2 0 0 0,-4-4 0 0 0,-3-4 0 0 0,-3-5 0 0 0,-1-4 0 0 0,-2-3 0 0 0,1-2 0 0 0,-1 0 0 0 0,1-1 0 0 0,0 0 0 0 0,0 0 0 0 0,1 1 0 0 0,-1-1 0 0 0,7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07T23:48:33.2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13570 5539 16383 0 0,'6'0'0'0'0,"10"0"0"0"0,7-6 0 0 0,8-3 0 0 0,3 1 0 0 0,4 1 0 0 0,2-4 0 0 0,0-1 0 0 0,0 2 0 0 0,0 3 0 0 0,0 2 0 0 0,-1 2 0 0 0,0 2 0 0 0,-7-6 0 0 0,-2-1 0 0 0,0 0 0 0 0,1 2 0 0 0,3 2 0 0 0,2 1 0 0 0,0 2 0 0 0,2 0 0 0 0,1 1 0 0 0,-7-6 0 0 0,-15-2 0 0 0,-23 0 0 0 0,-18 1 0 0 0,-11 3 0 0 0,-6 1 0 0 0,-3 1 0 0 0,0 2 0 0 0,1 0 0 0 0,1 0 0 0 0,1 0 0 0 0,-6 1 0 0 0,-1-1 0 0 0,1 0 0 0 0,2 0 0 0 0,2 0 0 0 0,2 0 0 0 0,1 0 0 0 0,1 0 0 0 0,1 0 0 0 0,0 0 0 0 0,0 0 0 0 0,0 0 0 0 0,-1 0 0 0 0,8-6 0 0 0,1-3 0 0 0,0 1 0 0 0,-2 1 0 0 0,5-4 0 0 0,13-7 0 0 0,16-1 0 0 0,7-3 0 0 0,9 2 0 0 0,8-3 0 0 0,6 4 0 0 0,4 4 0 0 0,3 5 0 0 0,-6-2 0 0 0,5 0 0 0 0,3 3 0 0 0,0-4 0 0 0,0 0 0 0 0,0 3 0 0 0,-1 3 0 0 0,0 2 0 0 0,-1 2 0 0 0,0 2 0 0 0,-1 1 0 0 0,1 1 0 0 0,-1-1 0 0 0,0 1 0 0 0,1-1 0 0 0,-1 1 0 0 0,-6-8 0 0 0,-2-1 0 0 0,0-1 0 0 0,-5 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9E80A-C036-4AE3-A6F3-F07957A1339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2D554-8442-4FC5-A94E-9BA24DD43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4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9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f4205b9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3f4205b9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04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3" y="1013985"/>
            <a:ext cx="7714388" cy="3260635"/>
          </a:xfrm>
        </p:spPr>
        <p:txBody>
          <a:bodyPr anchor="b"/>
          <a:lstStyle>
            <a:lvl1pPr algn="l">
              <a:defRPr sz="663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3" y="4848465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4267"/>
            </a:lvl1pPr>
            <a:lvl2pPr marL="1083720" indent="0" algn="ctr">
              <a:buNone/>
              <a:defRPr sz="4267"/>
            </a:lvl2pPr>
            <a:lvl3pPr marL="2167439" indent="0" algn="ctr">
              <a:buNone/>
              <a:defRPr sz="4267"/>
            </a:lvl3pPr>
            <a:lvl4pPr marL="3251159" indent="0" algn="ctr">
              <a:buNone/>
              <a:defRPr sz="3792"/>
            </a:lvl4pPr>
            <a:lvl5pPr marL="4334880" indent="0" algn="ctr">
              <a:buNone/>
              <a:defRPr sz="3792"/>
            </a:lvl5pPr>
            <a:lvl6pPr marL="5418599" indent="0" algn="ctr">
              <a:buNone/>
              <a:defRPr sz="3792"/>
            </a:lvl6pPr>
            <a:lvl7pPr marL="6502319" indent="0" algn="ctr">
              <a:buNone/>
              <a:defRPr sz="3792"/>
            </a:lvl7pPr>
            <a:lvl8pPr marL="7586038" indent="0" algn="ctr">
              <a:buNone/>
              <a:defRPr sz="3792"/>
            </a:lvl8pPr>
            <a:lvl9pPr marL="8669758" indent="0" algn="ctr">
              <a:buNone/>
              <a:defRPr sz="379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1" y="457150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84356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5" y="2229957"/>
            <a:ext cx="9238435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37603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700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3" y="1467700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93351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32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088333" y="6271033"/>
            <a:ext cx="10015200" cy="317600"/>
            <a:chOff x="816250" y="4703275"/>
            <a:chExt cx="7511400" cy="238200"/>
          </a:xfrm>
        </p:grpSpPr>
        <p:grpSp>
          <p:nvGrpSpPr>
            <p:cNvPr id="58" name="Google Shape;58;p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4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4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3" name="Google Shape;63;p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64" name="Google Shape;64;p4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65" name="Google Shape;65;p4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66" name="Google Shape;66;p4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67" name="Google Shape;67;p4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68" name="Google Shape;68;p4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4803459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045446"/>
            <a:ext cx="9238435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5" y="2286000"/>
            <a:ext cx="9238435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03791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5"/>
            <a:ext cx="8284963" cy="3113064"/>
          </a:xfrm>
        </p:spPr>
        <p:txBody>
          <a:bodyPr anchor="t"/>
          <a:lstStyle>
            <a:lvl1pPr>
              <a:defRPr sz="104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8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108372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2pPr>
            <a:lvl3pPr marL="2167439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5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80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9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31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603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75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02818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013411"/>
            <a:ext cx="9238435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7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18559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079151"/>
            <a:ext cx="9238435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9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267" b="0" cap="all" spc="711" baseline="0">
                <a:solidFill>
                  <a:schemeClr val="tx1"/>
                </a:solidFill>
                <a:latin typeface="+mj-lt"/>
              </a:defRPr>
            </a:lvl1pPr>
            <a:lvl2pPr marL="1083720" indent="0">
              <a:buNone/>
              <a:defRPr sz="4267" b="1"/>
            </a:lvl2pPr>
            <a:lvl3pPr marL="2167439" indent="0">
              <a:buNone/>
              <a:defRPr sz="4267" b="1"/>
            </a:lvl3pPr>
            <a:lvl4pPr marL="3251159" indent="0">
              <a:buNone/>
              <a:defRPr sz="3792" b="1"/>
            </a:lvl4pPr>
            <a:lvl5pPr marL="4334880" indent="0">
              <a:buNone/>
              <a:defRPr sz="3792" b="1"/>
            </a:lvl5pPr>
            <a:lvl6pPr marL="5418599" indent="0">
              <a:buNone/>
              <a:defRPr sz="3792" b="1"/>
            </a:lvl6pPr>
            <a:lvl7pPr marL="6502319" indent="0">
              <a:buNone/>
              <a:defRPr sz="3792" b="1"/>
            </a:lvl7pPr>
            <a:lvl8pPr marL="7586038" indent="0">
              <a:buNone/>
              <a:defRPr sz="3792" b="1"/>
            </a:lvl8pPr>
            <a:lvl9pPr marL="8669758" indent="0">
              <a:buNone/>
              <a:defRPr sz="37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7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267" b="0" cap="all" spc="711" baseline="0">
                <a:solidFill>
                  <a:schemeClr val="tx1"/>
                </a:solidFill>
                <a:latin typeface="+mj-lt"/>
              </a:defRPr>
            </a:lvl1pPr>
            <a:lvl2pPr marL="1083720" indent="0">
              <a:buNone/>
              <a:defRPr sz="4267" b="1"/>
            </a:lvl2pPr>
            <a:lvl3pPr marL="2167439" indent="0">
              <a:buNone/>
              <a:defRPr sz="4267" b="1"/>
            </a:lvl3pPr>
            <a:lvl4pPr marL="3251159" indent="0">
              <a:buNone/>
              <a:defRPr sz="3792" b="1"/>
            </a:lvl4pPr>
            <a:lvl5pPr marL="4334880" indent="0">
              <a:buNone/>
              <a:defRPr sz="3792" b="1"/>
            </a:lvl5pPr>
            <a:lvl6pPr marL="5418599" indent="0">
              <a:buNone/>
              <a:defRPr sz="3792" b="1"/>
            </a:lvl6pPr>
            <a:lvl7pPr marL="6502319" indent="0">
              <a:buNone/>
              <a:defRPr sz="3792" b="1"/>
            </a:lvl7pPr>
            <a:lvl8pPr marL="7586038" indent="0">
              <a:buNone/>
              <a:defRPr sz="3792" b="1"/>
            </a:lvl8pPr>
            <a:lvl9pPr marL="8669758" indent="0">
              <a:buNone/>
              <a:defRPr sz="37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8" y="2876663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7"/>
            <a:ext cx="808263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1" y="2876663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282402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6092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9970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1" y="1558945"/>
            <a:ext cx="3279689" cy="1864196"/>
          </a:xfrm>
        </p:spPr>
        <p:txBody>
          <a:bodyPr anchor="b"/>
          <a:lstStyle>
            <a:lvl1pPr algn="r">
              <a:defRPr sz="66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2" y="762000"/>
            <a:ext cx="5333999" cy="5334000"/>
          </a:xfrm>
        </p:spPr>
        <p:txBody>
          <a:bodyPr anchor="ctr">
            <a:normAutofit/>
          </a:bodyPr>
          <a:lstStyle>
            <a:lvl1pPr>
              <a:defRPr sz="6637">
                <a:solidFill>
                  <a:schemeClr val="tx1"/>
                </a:solidFill>
              </a:defRPr>
            </a:lvl1pPr>
            <a:lvl2pPr>
              <a:defRPr sz="5689">
                <a:solidFill>
                  <a:schemeClr val="tx1"/>
                </a:solidFill>
              </a:defRPr>
            </a:lvl2pPr>
            <a:lvl3pPr>
              <a:defRPr sz="4741">
                <a:solidFill>
                  <a:schemeClr val="tx1"/>
                </a:solidFill>
              </a:defRPr>
            </a:lvl3pPr>
            <a:lvl4pPr>
              <a:defRPr sz="4267">
                <a:solidFill>
                  <a:schemeClr val="tx1"/>
                </a:solidFill>
              </a:defRPr>
            </a:lvl4pPr>
            <a:lvl5pPr>
              <a:defRPr sz="4267">
                <a:solidFill>
                  <a:schemeClr val="tx1"/>
                </a:solidFill>
              </a:defRPr>
            </a:lvl5pPr>
            <a:lvl6pPr>
              <a:defRPr sz="4267"/>
            </a:lvl6pPr>
            <a:lvl7pPr>
              <a:defRPr sz="4267"/>
            </a:lvl7pPr>
            <a:lvl8pPr>
              <a:defRPr sz="4267"/>
            </a:lvl8pPr>
            <a:lvl9pPr>
              <a:defRPr sz="42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3"/>
            <a:ext cx="3233096" cy="1933605"/>
          </a:xfrm>
        </p:spPr>
        <p:txBody>
          <a:bodyPr/>
          <a:lstStyle>
            <a:lvl1pPr marL="0" indent="0" algn="r">
              <a:buNone/>
              <a:defRPr sz="3792">
                <a:solidFill>
                  <a:schemeClr val="tx1"/>
                </a:solidFill>
              </a:defRPr>
            </a:lvl1pPr>
            <a:lvl2pPr marL="1083720" indent="0">
              <a:buNone/>
              <a:defRPr sz="3319"/>
            </a:lvl2pPr>
            <a:lvl3pPr marL="2167439" indent="0">
              <a:buNone/>
              <a:defRPr sz="2844"/>
            </a:lvl3pPr>
            <a:lvl4pPr marL="3251159" indent="0">
              <a:buNone/>
              <a:defRPr sz="2371"/>
            </a:lvl4pPr>
            <a:lvl5pPr marL="4334880" indent="0">
              <a:buNone/>
              <a:defRPr sz="2371"/>
            </a:lvl5pPr>
            <a:lvl6pPr marL="5418599" indent="0">
              <a:buNone/>
              <a:defRPr sz="2371"/>
            </a:lvl6pPr>
            <a:lvl7pPr marL="6502319" indent="0">
              <a:buNone/>
              <a:defRPr sz="2371"/>
            </a:lvl7pPr>
            <a:lvl8pPr marL="7586038" indent="0">
              <a:buNone/>
              <a:defRPr sz="2371"/>
            </a:lvl8pPr>
            <a:lvl9pPr marL="8669758" indent="0">
              <a:buNone/>
              <a:defRPr sz="237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2337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5"/>
            <a:ext cx="3289887" cy="2045875"/>
          </a:xfrm>
        </p:spPr>
        <p:txBody>
          <a:bodyPr anchor="b"/>
          <a:lstStyle>
            <a:lvl1pPr algn="r">
              <a:defRPr sz="66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334002" y="762000"/>
            <a:ext cx="5333999" cy="5334000"/>
          </a:xfrm>
        </p:spPr>
        <p:txBody>
          <a:bodyPr anchor="t"/>
          <a:lstStyle>
            <a:lvl1pPr marL="0" indent="0">
              <a:buNone/>
              <a:defRPr sz="7585">
                <a:solidFill>
                  <a:schemeClr val="tx1"/>
                </a:solidFill>
              </a:defRPr>
            </a:lvl1pPr>
            <a:lvl2pPr marL="1083720" indent="0">
              <a:buNone/>
              <a:defRPr sz="6637"/>
            </a:lvl2pPr>
            <a:lvl3pPr marL="2167439" indent="0">
              <a:buNone/>
              <a:defRPr sz="5689"/>
            </a:lvl3pPr>
            <a:lvl4pPr marL="3251159" indent="0">
              <a:buNone/>
              <a:defRPr sz="4741"/>
            </a:lvl4pPr>
            <a:lvl5pPr marL="4334880" indent="0">
              <a:buNone/>
              <a:defRPr sz="4741"/>
            </a:lvl5pPr>
            <a:lvl6pPr marL="5418599" indent="0">
              <a:buNone/>
              <a:defRPr sz="4741"/>
            </a:lvl6pPr>
            <a:lvl7pPr marL="6502319" indent="0">
              <a:buNone/>
              <a:defRPr sz="4741"/>
            </a:lvl7pPr>
            <a:lvl8pPr marL="7586038" indent="0">
              <a:buNone/>
              <a:defRPr sz="4741"/>
            </a:lvl8pPr>
            <a:lvl9pPr marL="8669758" indent="0">
              <a:buNone/>
              <a:defRPr sz="4741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5" y="3649683"/>
            <a:ext cx="3243292" cy="1684317"/>
          </a:xfrm>
        </p:spPr>
        <p:txBody>
          <a:bodyPr/>
          <a:lstStyle>
            <a:lvl1pPr marL="0" indent="0" algn="r">
              <a:buNone/>
              <a:defRPr sz="3792">
                <a:solidFill>
                  <a:schemeClr val="tx1"/>
                </a:solidFill>
              </a:defRPr>
            </a:lvl1pPr>
            <a:lvl2pPr marL="1083720" indent="0">
              <a:buNone/>
              <a:defRPr sz="3319"/>
            </a:lvl2pPr>
            <a:lvl3pPr marL="2167439" indent="0">
              <a:buNone/>
              <a:defRPr sz="2844"/>
            </a:lvl3pPr>
            <a:lvl4pPr marL="3251159" indent="0">
              <a:buNone/>
              <a:defRPr sz="2371"/>
            </a:lvl4pPr>
            <a:lvl5pPr marL="4334880" indent="0">
              <a:buNone/>
              <a:defRPr sz="2371"/>
            </a:lvl5pPr>
            <a:lvl6pPr marL="5418599" indent="0">
              <a:buNone/>
              <a:defRPr sz="2371"/>
            </a:lvl6pPr>
            <a:lvl7pPr marL="6502319" indent="0">
              <a:buNone/>
              <a:defRPr sz="2371"/>
            </a:lvl7pPr>
            <a:lvl8pPr marL="7586038" indent="0">
              <a:buNone/>
              <a:defRPr sz="2371"/>
            </a:lvl8pPr>
            <a:lvl9pPr marL="8669758" indent="0">
              <a:buNone/>
              <a:defRPr sz="237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488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041622"/>
            <a:ext cx="9238435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5" y="2286001"/>
            <a:ext cx="9238435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9" y="4891319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9" b="1" cap="all" spc="711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4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9" b="1" cap="all" spc="711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4"/>
            <a:ext cx="629653" cy="429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92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90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defTabSz="1219170" rtl="0" eaLnBrk="1" latinLnBrk="0" hangingPunct="1">
        <a:lnSpc>
          <a:spcPct val="120000"/>
        </a:lnSpc>
        <a:spcBef>
          <a:spcPct val="0"/>
        </a:spcBef>
        <a:buNone/>
        <a:defRPr sz="3733" b="1" kern="1200" cap="all" spc="8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51" indent="-365751" algn="l" defTabSz="1219170" rtl="0" eaLnBrk="1" latinLnBrk="0" hangingPunct="1">
        <a:lnSpc>
          <a:spcPct val="130000"/>
        </a:lnSpc>
        <a:spcBef>
          <a:spcPts val="1333"/>
        </a:spcBef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51" indent="0" algn="l" defTabSz="1219170" rtl="0" eaLnBrk="1" latinLnBrk="0" hangingPunct="1">
        <a:lnSpc>
          <a:spcPct val="130000"/>
        </a:lnSpc>
        <a:spcBef>
          <a:spcPts val="667"/>
        </a:spcBef>
        <a:buSzPct val="85000"/>
        <a:buFontTx/>
        <a:buNone/>
        <a:defRPr sz="2133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09585" indent="-243834" algn="l" defTabSz="1219170" rtl="0" eaLnBrk="1" latinLnBrk="0" hangingPunct="1">
        <a:lnSpc>
          <a:spcPct val="130000"/>
        </a:lnSpc>
        <a:spcBef>
          <a:spcPts val="667"/>
        </a:spcBef>
        <a:buSzPct val="85000"/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621776" indent="0" algn="l" defTabSz="1219170" rtl="0" eaLnBrk="1" latinLnBrk="0" hangingPunct="1">
        <a:lnSpc>
          <a:spcPct val="130000"/>
        </a:lnSpc>
        <a:spcBef>
          <a:spcPts val="667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53419" indent="-243834" algn="l" defTabSz="1219170" rtl="0" eaLnBrk="1" latinLnBrk="0" hangingPunct="1">
        <a:lnSpc>
          <a:spcPct val="130000"/>
        </a:lnSpc>
        <a:spcBef>
          <a:spcPts val="667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pos="2880">
          <p15:clr>
            <a:srgbClr val="F26B43"/>
          </p15:clr>
        </p15:guide>
        <p15:guide id="3" pos="5400">
          <p15:clr>
            <a:srgbClr val="F26B43"/>
          </p15:clr>
        </p15:guide>
        <p15:guide id="4" pos="5040">
          <p15:clr>
            <a:srgbClr val="F26B43"/>
          </p15:clr>
        </p15:guide>
        <p15:guide id="16" pos="360">
          <p15:clr>
            <a:srgbClr val="F26B43"/>
          </p15:clr>
        </p15:guide>
        <p15:guide id="23" orient="horz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08BDDD-BF2E-C448-0663-96F3EB9D4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802" y="1752717"/>
            <a:ext cx="10238508" cy="1704357"/>
          </a:xfrm>
        </p:spPr>
        <p:txBody>
          <a:bodyPr/>
          <a:lstStyle/>
          <a:p>
            <a:r>
              <a:rPr lang="en-US" sz="44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FYP </a:t>
            </a: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Adjudication </a:t>
            </a:r>
            <a:r>
              <a:rPr lang="en-US" sz="44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Board</a:t>
            </a:r>
            <a:br>
              <a:rPr lang="en-US" sz="4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US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Spring 2025</a:t>
            </a:r>
            <a:endParaRPr lang="en-PK" sz="480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271269A-849F-030B-BBA1-6CFC74F2B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802" y="3701433"/>
            <a:ext cx="10848108" cy="1085849"/>
          </a:xfrm>
        </p:spPr>
        <p:txBody>
          <a:bodyPr>
            <a:normAutofit fontScale="62500" lnSpcReduction="20000"/>
          </a:bodyPr>
          <a:lstStyle/>
          <a:p>
            <a:r>
              <a:rPr lang="en-US" sz="4400" b="1" kern="1200" cap="all" spc="600">
                <a:latin typeface="Calibri"/>
                <a:cs typeface="Times New Roman"/>
              </a:rPr>
              <a:t>Development of an autonomous offroad 		navigation vehicle</a:t>
            </a:r>
            <a:endParaRPr lang="en-US" sz="4400" b="1">
              <a:latin typeface="Calibri"/>
            </a:endParaRPr>
          </a:p>
          <a:p>
            <a:endParaRPr lang="en-PK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2AC77C-02BC-175A-DD54-6D7A151A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14" y="117475"/>
            <a:ext cx="5502245" cy="1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national university of sciences &amp; technology">
            <a:extLst>
              <a:ext uri="{FF2B5EF4-FFF2-40B4-BE49-F238E27FC236}">
                <a16:creationId xmlns:a16="http://schemas.microsoft.com/office/drawing/2014/main" id="{539D74F2-C7D5-65A3-8FAA-6CA20BEFD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723" y="258017"/>
            <a:ext cx="1252704" cy="13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10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3E16B723-1C8A-C113-5FED-515D38BDD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30" y="136525"/>
            <a:ext cx="5192339" cy="6721475"/>
          </a:xfrm>
          <a:prstGeom prst="rect">
            <a:avLst/>
          </a:prstGeom>
          <a:noFill/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522FF09-1F82-6F09-4162-E77DCD4A69EB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5386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1437-FB08-B24A-EBBA-FAA040A0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Communication Flow Diagram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diagram of a system&#10;&#10;AI-generated content may be incorrect.">
            <a:extLst>
              <a:ext uri="{FF2B5EF4-FFF2-40B4-BE49-F238E27FC236}">
                <a16:creationId xmlns:a16="http://schemas.microsoft.com/office/drawing/2014/main" id="{881EF63D-1324-E0BA-2E68-7EE5B148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49" y="1626340"/>
            <a:ext cx="8627391" cy="459979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44985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8AE2-A700-C347-63E3-95D0FD3C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351447"/>
            <a:ext cx="10272000" cy="763600"/>
          </a:xfrm>
        </p:spPr>
        <p:txBody>
          <a:bodyPr/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Wiring Diagram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81DE140C-4336-9F82-6A0F-CEFB2D0FA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9" t="12314" r="1318" b="21868"/>
          <a:stretch/>
        </p:blipFill>
        <p:spPr>
          <a:xfrm>
            <a:off x="1417676" y="1582753"/>
            <a:ext cx="9670257" cy="429569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12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D95072-EC5B-5091-9BF0-DBEDCCBD3940}"/>
                  </a:ext>
                </a:extLst>
              </p14:cNvPr>
              <p14:cNvContentPartPr/>
              <p14:nvPr/>
            </p14:nvContentPartPr>
            <p14:xfrm>
              <a:off x="5497430" y="2229735"/>
              <a:ext cx="376465" cy="99364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D95072-EC5B-5091-9BF0-DBEDCCBD39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9435" y="2211799"/>
                <a:ext cx="412096" cy="134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2C374B-3DA9-01A0-E794-E65BFC6AA9B9}"/>
                  </a:ext>
                </a:extLst>
              </p14:cNvPr>
              <p14:cNvContentPartPr/>
              <p14:nvPr/>
            </p14:nvContentPartPr>
            <p14:xfrm>
              <a:off x="5496511" y="2229895"/>
              <a:ext cx="296043" cy="9920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2C374B-3DA9-01A0-E794-E65BFC6AA9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8525" y="2211923"/>
                <a:ext cx="331654" cy="134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655B93-A461-DE17-F055-934E5DB0DEBA}"/>
                  </a:ext>
                </a:extLst>
              </p14:cNvPr>
              <p14:cNvContentPartPr/>
              <p14:nvPr/>
            </p14:nvContentPartPr>
            <p14:xfrm>
              <a:off x="5467904" y="2136608"/>
              <a:ext cx="368954" cy="16324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655B93-A461-DE17-F055-934E5DB0DE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9924" y="2118629"/>
                <a:ext cx="404555" cy="1988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79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C0C5-FD87-8CE1-D9C0-3F4F7578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1" y="322147"/>
            <a:ext cx="11924726" cy="763600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Electrical Aspect- 100 %completed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390F7-2280-DC87-FBF9-7137AA17E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>
                <a:latin typeface="Calibri"/>
                <a:ea typeface="Calibri"/>
                <a:cs typeface="Calibri"/>
              </a:rPr>
              <a:t>Wiring of the vehicle </a:t>
            </a:r>
          </a:p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>
                <a:latin typeface="Calibri"/>
                <a:ea typeface="Calibri"/>
                <a:cs typeface="Calibri"/>
              </a:rPr>
              <a:t>Integrated Pixhawk controller with the vehicle</a:t>
            </a:r>
          </a:p>
          <a:p>
            <a:pPr lvl="1" indent="-609585">
              <a:lnSpc>
                <a:spcPct val="90000"/>
              </a:lnSpc>
              <a:spcBef>
                <a:spcPts val="667"/>
              </a:spcBef>
              <a:buFont typeface="Courier New,monospace"/>
              <a:buChar char="o"/>
            </a:pPr>
            <a:r>
              <a:rPr lang="en-US" sz="2400">
                <a:latin typeface="Calibri"/>
                <a:ea typeface="Calibri"/>
                <a:cs typeface="Calibri"/>
              </a:rPr>
              <a:t>This involves integrating servos to ensure control of brakes and accelerator</a:t>
            </a:r>
          </a:p>
          <a:p>
            <a:pPr lvl="1" indent="-609585">
              <a:lnSpc>
                <a:spcPct val="90000"/>
              </a:lnSpc>
              <a:spcBef>
                <a:spcPts val="667"/>
              </a:spcBef>
              <a:buFont typeface="Courier New,monospace"/>
              <a:buChar char="o"/>
            </a:pPr>
            <a:r>
              <a:rPr lang="en-US" sz="2400">
                <a:latin typeface="Calibri"/>
                <a:ea typeface="Calibri"/>
                <a:cs typeface="Calibri"/>
              </a:rPr>
              <a:t>Wiring the Power Steering</a:t>
            </a:r>
          </a:p>
          <a:p>
            <a:pPr lvl="1" indent="-609585">
              <a:lnSpc>
                <a:spcPct val="90000"/>
              </a:lnSpc>
              <a:spcBef>
                <a:spcPts val="667"/>
              </a:spcBef>
              <a:buFont typeface="Courier New,monospace"/>
              <a:buChar char="o"/>
            </a:pPr>
            <a:r>
              <a:rPr lang="en-US" sz="2400">
                <a:latin typeface="Calibri"/>
                <a:ea typeface="Calibri"/>
                <a:cs typeface="Calibri"/>
              </a:rPr>
              <a:t>Integration of servo of steering and PX4 </a:t>
            </a:r>
          </a:p>
          <a:p>
            <a:pPr lvl="1" indent="-609585">
              <a:lnSpc>
                <a:spcPct val="90000"/>
              </a:lnSpc>
              <a:spcBef>
                <a:spcPts val="667"/>
              </a:spcBef>
              <a:buFont typeface="Courier New,monospace"/>
              <a:buChar char="o"/>
            </a:pPr>
            <a:r>
              <a:rPr lang="en-US" sz="2400">
                <a:latin typeface="Calibri"/>
                <a:ea typeface="Calibri"/>
                <a:cs typeface="Calibri"/>
              </a:rPr>
              <a:t>Power division across the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558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BD8C-88A1-4570-8A63-C3DC2B208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211567"/>
            <a:ext cx="10175032" cy="763600"/>
          </a:xfrm>
        </p:spPr>
        <p:txBody>
          <a:bodyPr/>
          <a:lstStyle/>
          <a:p>
            <a:r>
              <a:rPr lang="en-US"/>
              <a:t>ATV SPECIFICATIONS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C00677-83FB-5424-A38E-139AC4E92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16335"/>
              </p:ext>
            </p:extLst>
          </p:nvPr>
        </p:nvGraphicFramePr>
        <p:xfrm>
          <a:off x="2014443" y="975167"/>
          <a:ext cx="8163114" cy="4993547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081557">
                  <a:extLst>
                    <a:ext uri="{9D8B030D-6E8A-4147-A177-3AD203B41FA5}">
                      <a16:colId xmlns:a16="http://schemas.microsoft.com/office/drawing/2014/main" val="337334300"/>
                    </a:ext>
                  </a:extLst>
                </a:gridCol>
                <a:gridCol w="4081557">
                  <a:extLst>
                    <a:ext uri="{9D8B030D-6E8A-4147-A177-3AD203B41FA5}">
                      <a16:colId xmlns:a16="http://schemas.microsoft.com/office/drawing/2014/main" val="3313324489"/>
                    </a:ext>
                  </a:extLst>
                </a:gridCol>
              </a:tblGrid>
              <a:tr h="375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Parameter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    Specification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8378580"/>
                  </a:ext>
                </a:extLst>
              </a:tr>
              <a:tr h="237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Top Speed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    25–30 mph (40–48 km/h)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889757"/>
                  </a:ext>
                </a:extLst>
              </a:tr>
              <a:tr h="237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Fuel Economy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    ≈25 mpg (≈10.6 km/L)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6605548"/>
                  </a:ext>
                </a:extLst>
              </a:tr>
              <a:tr h="4944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Engine Type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Single‑cylinder, 4‑stroke, air‑cooled (≈6.5 hp)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3895496"/>
                  </a:ext>
                </a:extLst>
              </a:tr>
              <a:tr h="237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Displacement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 107 cc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4876300"/>
                  </a:ext>
                </a:extLst>
              </a:tr>
              <a:tr h="237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Max Torque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 4.55 </a:t>
                      </a:r>
                      <a:r>
                        <a:rPr lang="en-US" sz="1800" err="1">
                          <a:effectLst/>
                        </a:rPr>
                        <a:t>ft·lb</a:t>
                      </a:r>
                      <a:r>
                        <a:rPr lang="en-US" sz="1800">
                          <a:effectLst/>
                        </a:rPr>
                        <a:t> (≈6.2 </a:t>
                      </a:r>
                      <a:r>
                        <a:rPr lang="en-US" sz="1800" err="1">
                          <a:effectLst/>
                        </a:rPr>
                        <a:t>N·m</a:t>
                      </a:r>
                      <a:r>
                        <a:rPr lang="en-US" sz="1800">
                          <a:effectLst/>
                        </a:rPr>
                        <a:t>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7140309"/>
                  </a:ext>
                </a:extLst>
              </a:tr>
              <a:tr h="237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Transmission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Automatic CVT (chain drive)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1044858"/>
                  </a:ext>
                </a:extLst>
              </a:tr>
              <a:tr h="237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Starting System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 Electric start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702078"/>
                  </a:ext>
                </a:extLst>
              </a:tr>
              <a:tr h="237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Fuel Tank Capacity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   2.4 L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6534617"/>
                  </a:ext>
                </a:extLst>
              </a:tr>
              <a:tr h="237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Net Weight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   154 </a:t>
                      </a:r>
                      <a:r>
                        <a:rPr lang="en-US" sz="1800" err="1">
                          <a:effectLst/>
                        </a:rPr>
                        <a:t>lbs</a:t>
                      </a:r>
                      <a:r>
                        <a:rPr lang="en-US" sz="1800">
                          <a:effectLst/>
                        </a:rPr>
                        <a:t> (70 kg)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2252606"/>
                  </a:ext>
                </a:extLst>
              </a:tr>
              <a:tr h="237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Max Rider Load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    60 kg (132 </a:t>
                      </a:r>
                      <a:r>
                        <a:rPr lang="en-US" sz="1800" err="1">
                          <a:effectLst/>
                        </a:rPr>
                        <a:t>lbs</a:t>
                      </a:r>
                      <a:r>
                        <a:rPr lang="en-US" sz="1800">
                          <a:effectLst/>
                        </a:rPr>
                        <a:t>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1067908"/>
                  </a:ext>
                </a:extLst>
              </a:tr>
              <a:tr h="2372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Ground Clearance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   3 in (≈76 mm)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5764556"/>
                  </a:ext>
                </a:extLst>
              </a:tr>
              <a:tr h="4944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Tire Size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 4.5 × 7‑6 (F/R), strong all‑terrain tread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4838609"/>
                  </a:ext>
                </a:extLst>
              </a:tr>
              <a:tr h="4944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Rough‑Terrain Capability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Moderate mud, dirt trails; inclines up to ≈15°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73056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7D6FD11-9944-FA89-78DC-C0F1AF809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2667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8513C95-9D14-2F83-D8F3-5BCC1E63C780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22704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3285-FB04-34D1-39D9-FC1FAADC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045446"/>
            <a:ext cx="9238435" cy="857559"/>
          </a:xfrm>
        </p:spPr>
        <p:txBody>
          <a:bodyPr anchor="b">
            <a:normAutofit/>
          </a:bodyPr>
          <a:lstStyle/>
          <a:p>
            <a:r>
              <a:rPr lang="en-US"/>
              <a:t>Software Development </a:t>
            </a:r>
            <a:endParaRPr lang="en-PK"/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C9F3609C-5B70-19CA-7B0A-41A62660D0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389033"/>
              </p:ext>
            </p:extLst>
          </p:nvPr>
        </p:nvGraphicFramePr>
        <p:xfrm>
          <a:off x="1429565" y="2286000"/>
          <a:ext cx="9238435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E1BEF65-5C7E-D092-8374-34BA98877A9E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5927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A178-EE68-A25B-7EC4-EE2DE9EA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Pure pursuit controller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A5D27-1B94-93FA-FE20-7011DF36F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0"/>
            <a:ext cx="6285927" cy="3274000"/>
          </a:xfrm>
        </p:spPr>
        <p:txBody>
          <a:bodyPr/>
          <a:lstStyle/>
          <a:p>
            <a:r>
              <a:rPr lang="en-US"/>
              <a:t>Work Like how humans drive.</a:t>
            </a:r>
          </a:p>
          <a:p>
            <a:r>
              <a:rPr lang="en-US"/>
              <a:t>It works like chasing a moving point</a:t>
            </a:r>
          </a:p>
          <a:p>
            <a:r>
              <a:rPr lang="en-US"/>
              <a:t>Steering angle is calculated</a:t>
            </a:r>
          </a:p>
          <a:p>
            <a:endParaRPr lang="en-US"/>
          </a:p>
          <a:p>
            <a:r>
              <a:rPr lang="en-US"/>
              <a:t>Where </a:t>
            </a:r>
          </a:p>
          <a:p>
            <a:pPr lvl="1"/>
            <a:r>
              <a:rPr lang="en-US"/>
              <a:t>Delta= Steering angle</a:t>
            </a:r>
          </a:p>
          <a:p>
            <a:pPr lvl="1"/>
            <a:r>
              <a:rPr lang="en-US"/>
              <a:t>L= radius to goal point</a:t>
            </a:r>
          </a:p>
          <a:p>
            <a:pPr lvl="1"/>
            <a:r>
              <a:rPr lang="en-US"/>
              <a:t>Alpha=  is the curvature</a:t>
            </a:r>
            <a:endParaRPr lang="en-PK"/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5E9D5F74-9739-FF57-A2F7-24A6930D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890" y="1735157"/>
            <a:ext cx="4398840" cy="3387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CF0F9-737A-FB07-32D8-7668666231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27" t="47532" r="23689"/>
          <a:stretch/>
        </p:blipFill>
        <p:spPr>
          <a:xfrm>
            <a:off x="7432890" y="5122843"/>
            <a:ext cx="2824101" cy="76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525FB-1E6F-961F-C627-891ECF0E66CE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47687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90002-F5F8-AE24-47E2-83733FA4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 Cutting logic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734F2-B403-E893-C759-4381CFCE0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0"/>
            <a:ext cx="7595798" cy="3274000"/>
          </a:xfrm>
        </p:spPr>
        <p:txBody>
          <a:bodyPr/>
          <a:lstStyle/>
          <a:p>
            <a:r>
              <a:rPr lang="en-US"/>
              <a:t>Ensures Smooth Transition between waypoints</a:t>
            </a:r>
          </a:p>
          <a:p>
            <a:r>
              <a:rPr lang="en-US" err="1"/>
              <a:t>NAV_ACC_Reached</a:t>
            </a:r>
            <a:endParaRPr lang="en-US"/>
          </a:p>
          <a:p>
            <a:pPr lvl="1"/>
            <a:r>
              <a:rPr lang="en-US"/>
              <a:t>Low Value: Precise check point reached, abrupt or longer transition</a:t>
            </a:r>
          </a:p>
          <a:p>
            <a:pPr lvl="1"/>
            <a:r>
              <a:rPr lang="en-US"/>
              <a:t>Higher Value: Smoother Transition, but may avoid check point by a longer margin</a:t>
            </a:r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0BB7A-AC6B-4AB9-B409-A50469B2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798" y="2105282"/>
            <a:ext cx="3058686" cy="26474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5DD4B-0075-8D48-7E2E-13C52D5F28C3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2059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81DA-4E33-8E02-8D11-BFD77139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2" y="260555"/>
            <a:ext cx="9238435" cy="511183"/>
          </a:xfrm>
        </p:spPr>
        <p:txBody>
          <a:bodyPr/>
          <a:lstStyle/>
          <a:p>
            <a:r>
              <a:rPr lang="en-US" sz="2500"/>
              <a:t>Results- vehicle Simulation In MATLAB</a:t>
            </a:r>
            <a:endParaRPr lang="en-PK" sz="2500"/>
          </a:p>
        </p:txBody>
      </p:sp>
      <p:pic>
        <p:nvPicPr>
          <p:cNvPr id="9" name="Picture 8" descr="A graph of a line&#10;&#10;AI-generated content may be incorrect.">
            <a:extLst>
              <a:ext uri="{FF2B5EF4-FFF2-40B4-BE49-F238E27FC236}">
                <a16:creationId xmlns:a16="http://schemas.microsoft.com/office/drawing/2014/main" id="{968E509E-D73D-7B97-9FE9-E82D24512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941848"/>
            <a:ext cx="3370604" cy="2758581"/>
          </a:xfrm>
          <a:prstGeom prst="rect">
            <a:avLst/>
          </a:prstGeom>
        </p:spPr>
      </p:pic>
      <p:pic>
        <p:nvPicPr>
          <p:cNvPr id="13" name="Picture 12" descr="A graph with red lines&#10;&#10;AI-generated content may be incorrect.">
            <a:extLst>
              <a:ext uri="{FF2B5EF4-FFF2-40B4-BE49-F238E27FC236}">
                <a16:creationId xmlns:a16="http://schemas.microsoft.com/office/drawing/2014/main" id="{4F0444D6-30ED-1525-81BD-FFDAECBAB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39113"/>
            <a:ext cx="3370604" cy="278671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DBE1E6B-8070-82BB-9FF6-9703F4E7A37C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18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507CABEB-06AC-CCC0-125D-7756A292F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30" y="941754"/>
            <a:ext cx="3527016" cy="2876402"/>
          </a:xfrm>
          <a:prstGeom prst="rect">
            <a:avLst/>
          </a:prstGeom>
        </p:spPr>
      </p:pic>
      <p:pic>
        <p:nvPicPr>
          <p:cNvPr id="4" name="Picture 3" descr="A graph with red lines&#10;&#10;AI-generated content may be incorrect.">
            <a:extLst>
              <a:ext uri="{FF2B5EF4-FFF2-40B4-BE49-F238E27FC236}">
                <a16:creationId xmlns:a16="http://schemas.microsoft.com/office/drawing/2014/main" id="{7A701D3E-27CE-DBDB-9687-9082123D0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30" y="3818156"/>
            <a:ext cx="3527016" cy="27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29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6208F80-B226-C333-C8BA-14D8A48AF6A4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19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8C57F63-3FFB-F0B8-CB4F-D12694DC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Failsafe Implementation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219AB1A-DC31-C916-9D76-659A16375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852043"/>
              </p:ext>
            </p:extLst>
          </p:nvPr>
        </p:nvGraphicFramePr>
        <p:xfrm>
          <a:off x="1187362" y="2227448"/>
          <a:ext cx="9800186" cy="3868553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1923297">
                  <a:extLst>
                    <a:ext uri="{9D8B030D-6E8A-4147-A177-3AD203B41FA5}">
                      <a16:colId xmlns:a16="http://schemas.microsoft.com/office/drawing/2014/main" val="1041026281"/>
                    </a:ext>
                  </a:extLst>
                </a:gridCol>
                <a:gridCol w="1957603">
                  <a:extLst>
                    <a:ext uri="{9D8B030D-6E8A-4147-A177-3AD203B41FA5}">
                      <a16:colId xmlns:a16="http://schemas.microsoft.com/office/drawing/2014/main" val="4111750892"/>
                    </a:ext>
                  </a:extLst>
                </a:gridCol>
                <a:gridCol w="1950963">
                  <a:extLst>
                    <a:ext uri="{9D8B030D-6E8A-4147-A177-3AD203B41FA5}">
                      <a16:colId xmlns:a16="http://schemas.microsoft.com/office/drawing/2014/main" val="3383018871"/>
                    </a:ext>
                  </a:extLst>
                </a:gridCol>
                <a:gridCol w="1938790">
                  <a:extLst>
                    <a:ext uri="{9D8B030D-6E8A-4147-A177-3AD203B41FA5}">
                      <a16:colId xmlns:a16="http://schemas.microsoft.com/office/drawing/2014/main" val="4087911653"/>
                    </a:ext>
                  </a:extLst>
                </a:gridCol>
                <a:gridCol w="2029533">
                  <a:extLst>
                    <a:ext uri="{9D8B030D-6E8A-4147-A177-3AD203B41FA5}">
                      <a16:colId xmlns:a16="http://schemas.microsoft.com/office/drawing/2014/main" val="1016376928"/>
                    </a:ext>
                  </a:extLst>
                </a:gridCol>
              </a:tblGrid>
              <a:tr h="3683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Failure Mode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Effect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Severity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Action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5171764"/>
                  </a:ext>
                </a:extLst>
              </a:tr>
              <a:tr h="11667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GPS Failure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Vehicle loses navigation control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Major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Activate remote override/manual control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3318242"/>
                  </a:ext>
                </a:extLst>
              </a:tr>
              <a:tr h="15659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Radio Communication Loss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Loss of remote control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Major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Activate autonomous emergency brake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350287"/>
                  </a:ext>
                </a:extLst>
              </a:tr>
              <a:tr h="7675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Acceleration Fault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Uncontrolled speed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Major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Trigger remote kill switch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7352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709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C723-ACF0-DBD5-C1B1-74C510FA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Project Supervisor</a:t>
            </a:r>
            <a:endParaRPr lang="en-US">
              <a:latin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D8F3B-7E30-044A-4DFE-C193B2299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711407"/>
            <a:ext cx="10272000" cy="3274000"/>
          </a:xfrm>
        </p:spPr>
        <p:txBody>
          <a:bodyPr/>
          <a:lstStyle/>
          <a:p>
            <a:r>
              <a:rPr lang="en-US" sz="2667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Supervisor: Dr. BILAL MUHAMMAD KHAN</a:t>
            </a:r>
            <a:endParaRPr lang="en-US" sz="2667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3E460B00-1BBC-619C-B3A5-E63571EF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660" y="1449630"/>
            <a:ext cx="3479800" cy="3958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3733" kern="0">
                <a:solidFill>
                  <a:prstClr val="white">
                    <a:tint val="75000"/>
                  </a:prstClr>
                </a:solidFill>
                <a:latin typeface="Trade Gothic Next Con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19403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AB07-B2E2-38BE-028A-440D65517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PK"/>
          </a:p>
        </p:txBody>
      </p:sp>
      <p:pic>
        <p:nvPicPr>
          <p:cNvPr id="13" name="Picture 12" descr="A vehicle on a sandy road&#10;&#10;AI-generated content may be incorrect.">
            <a:extLst>
              <a:ext uri="{FF2B5EF4-FFF2-40B4-BE49-F238E27FC236}">
                <a16:creationId xmlns:a16="http://schemas.microsoft.com/office/drawing/2014/main" id="{EB907F2C-75B1-BD6B-BE93-BFE665AFB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7193"/>
          <a:stretch/>
        </p:blipFill>
        <p:spPr>
          <a:xfrm>
            <a:off x="7066314" y="2360377"/>
            <a:ext cx="3726782" cy="34521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84D257B-E4E4-E097-3D65-7617024534DD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20</a:t>
            </a:r>
          </a:p>
        </p:txBody>
      </p:sp>
      <p:pic>
        <p:nvPicPr>
          <p:cNvPr id="5" name="Picture 4" descr="A cart on a dirt road&#10;&#10;AI-generated content may be incorrect.">
            <a:extLst>
              <a:ext uri="{FF2B5EF4-FFF2-40B4-BE49-F238E27FC236}">
                <a16:creationId xmlns:a16="http://schemas.microsoft.com/office/drawing/2014/main" id="{B3141798-A96C-9056-3EB9-3170FC628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97" y="2360377"/>
            <a:ext cx="5310608" cy="34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11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D901-4871-589F-45FE-D6B3438B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2" y="342630"/>
            <a:ext cx="9238435" cy="428779"/>
          </a:xfrm>
        </p:spPr>
        <p:txBody>
          <a:bodyPr/>
          <a:lstStyle/>
          <a:p>
            <a:r>
              <a:rPr lang="en-US" sz="2400"/>
              <a:t>Autonomous Driving in Prade Ground</a:t>
            </a:r>
            <a:endParaRPr lang="en-PK" sz="240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DF3BDA2-9C01-2AC2-2A08-6CA53D81D590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21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81571CF-7CF9-957E-6B14-23DAAC1C9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2559" y="946559"/>
            <a:ext cx="7046882" cy="51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42C3-8FB5-C43E-4B9E-1CF93E60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Results obtained so far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F56E3-ECD5-CCA2-21FF-5BAD423E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262" y="1466835"/>
            <a:ext cx="9574231" cy="4029559"/>
          </a:xfrm>
        </p:spPr>
        <p:txBody>
          <a:bodyPr vert="horz" lIns="121920" tIns="60960" rIns="121920" bIns="6096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Simulation Development</a:t>
            </a:r>
          </a:p>
          <a:p>
            <a:pPr>
              <a:lnSpc>
                <a:spcPct val="9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Automation of Vehicle</a:t>
            </a:r>
          </a:p>
          <a:p>
            <a:pPr lvl="2">
              <a:lnSpc>
                <a:spcPct val="90000"/>
              </a:lnSpc>
            </a:pPr>
            <a:r>
              <a:rPr lang="en-US" sz="2400">
                <a:latin typeface="Calibri"/>
                <a:ea typeface="Calibri"/>
                <a:cs typeface="Calibri"/>
              </a:rPr>
              <a:t>Acceleration &amp; Brake Control</a:t>
            </a:r>
          </a:p>
          <a:p>
            <a:pPr lvl="2">
              <a:lnSpc>
                <a:spcPct val="90000"/>
              </a:lnSpc>
            </a:pPr>
            <a:r>
              <a:rPr lang="en-US" sz="2400">
                <a:latin typeface="Calibri"/>
                <a:ea typeface="Calibri"/>
                <a:cs typeface="Calibri"/>
              </a:rPr>
              <a:t>Self Starting</a:t>
            </a:r>
          </a:p>
          <a:p>
            <a:pPr lvl="2">
              <a:lnSpc>
                <a:spcPct val="90000"/>
              </a:lnSpc>
            </a:pPr>
            <a:r>
              <a:rPr lang="en-US" sz="2400">
                <a:latin typeface="Calibri"/>
                <a:ea typeface="Calibri"/>
                <a:cs typeface="Calibri"/>
              </a:rPr>
              <a:t>Steering Control</a:t>
            </a:r>
          </a:p>
          <a:p>
            <a:pPr>
              <a:lnSpc>
                <a:spcPct val="9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Mechanical Body Design</a:t>
            </a:r>
            <a:endParaRPr lang="en-US">
              <a:latin typeface="Calibri"/>
              <a:ea typeface="Calibri"/>
              <a:cs typeface="Calibri"/>
            </a:endParaRPr>
          </a:p>
          <a:p>
            <a:pPr marL="708651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0">
                <a:latin typeface="Calibri"/>
                <a:ea typeface="Calibri"/>
                <a:cs typeface="Calibri"/>
              </a:rPr>
              <a:t>CAD, Welding, Wrapping</a:t>
            </a:r>
            <a:endParaRPr lang="en-US" b="1"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Software Development for Autonomous Navigation</a:t>
            </a:r>
          </a:p>
          <a:p>
            <a:pPr marL="708651" indent="-342900">
              <a:lnSpc>
                <a:spcPct val="90000"/>
              </a:lnSpc>
            </a:pPr>
            <a:endParaRPr lang="en-US" b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6441C-8751-4E2F-60BC-16C6F83D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5934" y="6096001"/>
            <a:ext cx="904228" cy="429831"/>
          </a:xfrm>
        </p:spPr>
        <p:txBody>
          <a:bodyPr/>
          <a:lstStyle/>
          <a:p>
            <a:r>
              <a:rPr lang="en-US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547886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953E-88CE-A225-01CA-7AF1CDFE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our Project Different?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F7F58-578B-AB98-10BB-93400434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Industry Funded: </a:t>
            </a:r>
          </a:p>
          <a:p>
            <a:pPr marL="952485" lvl="2" indent="-342900"/>
            <a:r>
              <a:rPr lang="en-US"/>
              <a:t>Sponsored by </a:t>
            </a:r>
            <a:r>
              <a:rPr lang="en-US" err="1"/>
              <a:t>Wootech</a:t>
            </a:r>
            <a:endParaRPr lang="en-US"/>
          </a:p>
          <a:p>
            <a:r>
              <a:rPr lang="en-US"/>
              <a:t>Simulation Platform + Open-Source Framework shows generalizability</a:t>
            </a:r>
          </a:p>
          <a:p>
            <a:r>
              <a:rPr lang="en-US"/>
              <a:t>Tested and Validated on actual ATV</a:t>
            </a:r>
          </a:p>
          <a:p>
            <a:r>
              <a:rPr lang="en-US"/>
              <a:t>RC and Autonomous Capable ATV</a:t>
            </a:r>
            <a:endParaRPr lang="en-PK"/>
          </a:p>
          <a:p>
            <a:endParaRPr lang="en-PK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8DA7E72-39DF-81E1-EBF9-79FA384D6CB0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960121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47A30-4638-10D1-B1A2-E8791D3C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Electronics and Power Engineering Department- PNEC- NUST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15746-F700-7DF4-ECD7-3CE8BE052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140"/>
            <a:ext cx="12191999" cy="6865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FC053D-B618-30E0-6AF7-551567DA854D}"/>
              </a:ext>
            </a:extLst>
          </p:cNvPr>
          <p:cNvSpPr txBox="1"/>
          <p:nvPr/>
        </p:nvSpPr>
        <p:spPr>
          <a:xfrm>
            <a:off x="189863" y="3065799"/>
            <a:ext cx="2853896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Calibri"/>
              </a:rPr>
              <a:t>Monitoring and Patrolling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6CC29-D1CF-2485-0775-8C15847A5560}"/>
              </a:ext>
            </a:extLst>
          </p:cNvPr>
          <p:cNvSpPr txBox="1"/>
          <p:nvPr/>
        </p:nvSpPr>
        <p:spPr>
          <a:xfrm>
            <a:off x="4663540" y="3065799"/>
            <a:ext cx="3011878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Calibri"/>
              </a:rPr>
              <a:t>Logistics and Transportation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BACCF-1B34-F4FA-AC0D-7FC852FA0ECC}"/>
              </a:ext>
            </a:extLst>
          </p:cNvPr>
          <p:cNvSpPr txBox="1"/>
          <p:nvPr/>
        </p:nvSpPr>
        <p:spPr>
          <a:xfrm>
            <a:off x="6961830" y="6175250"/>
            <a:ext cx="2853896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Calibri"/>
              </a:rPr>
              <a:t>Inspection and Exploration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A5C1-7F8C-4624-3017-9D33EFA0A940}"/>
              </a:ext>
            </a:extLst>
          </p:cNvPr>
          <p:cNvSpPr txBox="1"/>
          <p:nvPr/>
        </p:nvSpPr>
        <p:spPr>
          <a:xfrm>
            <a:off x="2611055" y="6175250"/>
            <a:ext cx="2853896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Calibri"/>
              </a:rPr>
              <a:t>Industrial Application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D54B8-67D2-E319-A3DB-4396C61245DB}"/>
              </a:ext>
            </a:extLst>
          </p:cNvPr>
          <p:cNvSpPr txBox="1"/>
          <p:nvPr/>
        </p:nvSpPr>
        <p:spPr>
          <a:xfrm>
            <a:off x="9333862" y="3065798"/>
            <a:ext cx="2853896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Calibri"/>
              </a:rPr>
              <a:t>Agriculture and Forestry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C6737CD-842B-FCA4-75F1-DEBDEBA7D019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99322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5FC8-4A60-56B0-3FD9-46A9AF94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Bill of materials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25</a:t>
            </a:r>
          </a:p>
        </p:txBody>
      </p:sp>
      <p:pic>
        <p:nvPicPr>
          <p:cNvPr id="4" name="Picture 3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30E0E725-D9B0-BB86-CF99-DBF9303FE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01" y="1770783"/>
            <a:ext cx="9296303" cy="37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11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1771-2D3B-800C-FBA8-82BC9281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788" y="563786"/>
            <a:ext cx="9238435" cy="857559"/>
          </a:xfrm>
        </p:spPr>
        <p:txBody>
          <a:bodyPr/>
          <a:lstStyle/>
          <a:p>
            <a:r>
              <a:rPr lang="en-US"/>
              <a:t>Work Division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8C694F-6447-B209-6FE7-97129B9CFD4F}"/>
              </a:ext>
            </a:extLst>
          </p:cNvPr>
          <p:cNvSpPr txBox="1"/>
          <p:nvPr/>
        </p:nvSpPr>
        <p:spPr>
          <a:xfrm>
            <a:off x="1294458" y="1986845"/>
            <a:ext cx="3627497" cy="386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Sheharyar Faisal</a:t>
            </a:r>
            <a:endParaRPr lang="en-US" sz="240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>
                <a:cs typeface="Calibri" panose="020F0502020204030204"/>
              </a:rPr>
              <a:t>Group coordinator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>
                <a:cs typeface="Calibri" panose="020F0502020204030204"/>
              </a:rPr>
              <a:t>Simulation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>
                <a:cs typeface="Calibri" panose="020F0502020204030204"/>
              </a:rPr>
              <a:t>Software modification</a:t>
            </a:r>
            <a:endParaRPr lang="en-US" sz="2133"/>
          </a:p>
          <a:p>
            <a:r>
              <a:rPr lang="en-GB" sz="2400"/>
              <a:t>  </a:t>
            </a:r>
            <a:endParaRPr lang="en-US" sz="2400">
              <a:cs typeface="Calibri"/>
            </a:endParaRPr>
          </a:p>
          <a:p>
            <a:r>
              <a:rPr lang="en-GB" sz="2400"/>
              <a:t>Muhammad Abdullah</a:t>
            </a:r>
            <a:endParaRPr lang="en-US" sz="240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33"/>
              <a:t>Project Coordinator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33"/>
              <a:t>Hardware and Software Automation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33">
                <a:cs typeface="Calibri"/>
              </a:rPr>
              <a:t>Control</a:t>
            </a:r>
          </a:p>
          <a:p>
            <a:endParaRPr lang="en-PK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1EC38A-4C5F-1E86-F690-0173A45ED99D}"/>
              </a:ext>
            </a:extLst>
          </p:cNvPr>
          <p:cNvSpPr txBox="1"/>
          <p:nvPr/>
        </p:nvSpPr>
        <p:spPr>
          <a:xfrm>
            <a:off x="6728176" y="1986845"/>
            <a:ext cx="3898432" cy="390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Muhammad Tayyab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33">
                <a:cs typeface="Calibri" panose="020F0502020204030204"/>
              </a:rPr>
              <a:t>Software Coordinator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33">
                <a:cs typeface="Calibri" panose="020F0502020204030204"/>
              </a:rPr>
              <a:t>Rover Navigation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33">
                <a:cs typeface="Calibri" panose="020F0502020204030204"/>
              </a:rPr>
              <a:t>Simulation Model Setup</a:t>
            </a:r>
          </a:p>
          <a:p>
            <a:endParaRPr lang="en-US" sz="2400"/>
          </a:p>
          <a:p>
            <a:endParaRPr lang="en-US" sz="2400"/>
          </a:p>
          <a:p>
            <a:r>
              <a:rPr lang="en-GB" sz="2400"/>
              <a:t>M. Mubashir Khanzada</a:t>
            </a:r>
            <a:endParaRPr lang="en-US" sz="240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33"/>
              <a:t>Hardware Coordinator </a:t>
            </a:r>
            <a:endParaRPr lang="en-US" sz="2133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33"/>
              <a:t>Electrical Integration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33"/>
              <a:t>Power distribution </a:t>
            </a:r>
            <a:endParaRPr lang="en-GB" sz="2133">
              <a:cs typeface="Calibri"/>
            </a:endParaRPr>
          </a:p>
          <a:p>
            <a:endParaRPr lang="en-PK" sz="24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92934C-6C53-D964-2316-10B576F6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963" y="6101599"/>
            <a:ext cx="989871" cy="582231"/>
          </a:xfrm>
        </p:spPr>
        <p:txBody>
          <a:bodyPr/>
          <a:lstStyle/>
          <a:p>
            <a:r>
              <a:rPr lang="en-US" sz="3733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166119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B5B9-3B0D-8067-5BC1-500BCC00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References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1C93-5DD6-8796-4D33-69B3DFAB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640" y="1487007"/>
            <a:ext cx="11725392" cy="4891852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Kalaria, Dvij et al. “WROOM: An Autonomous Driving Approach for Off-Road Navigation.” 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abs/2404.08855 (2024): n.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Li,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Dianzhao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Auerbach, Paul &amp;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Okhrin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Ostap. (2024). Towards Autonomous Driving with Small-Scale Cars: A Survey of Recent Development. </a:t>
            </a:r>
          </a:p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 Cortner, J. M. Conrad and N. A.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BouSaba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"Autonomous all-terrain vehicle steering," 2012 Proceedings of IEEE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Southeastcon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Orlando, FL, USA, 2012, pp. 1-5,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10.1109/SECon.2012.6196932. keywords: {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Microcontrollers;Heating;Steering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systems;Pulse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width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modulation;Vehicles;Navigation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},</a:t>
            </a:r>
          </a:p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Levinson, J., </a:t>
            </a:r>
            <a:r>
              <a:rPr lang="en-US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Montemerlo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&amp; Thrun, S. (2011).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Map-based precision vehicle localization in urban environments.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Robotics: Science and Systems Conference (RSS).</a:t>
            </a:r>
          </a:p>
          <a:p>
            <a:endParaRPr lang="en-US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FA1E7-0652-AD18-EEBC-8E326B60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673" y="6101600"/>
            <a:ext cx="962161" cy="554521"/>
          </a:xfrm>
        </p:spPr>
        <p:txBody>
          <a:bodyPr/>
          <a:lstStyle/>
          <a:p>
            <a:r>
              <a:rPr lang="en-US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375893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B336-65F5-ED8C-CCD4-951F700C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3046055"/>
            <a:ext cx="10290000" cy="763600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     THANK YOU : 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EB09F-11D4-6407-450A-B5FC2332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739" y="6282232"/>
            <a:ext cx="974709" cy="458585"/>
          </a:xfrm>
        </p:spPr>
        <p:txBody>
          <a:bodyPr/>
          <a:lstStyle/>
          <a:p>
            <a:r>
              <a:rPr lang="en-US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956674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DB6D-4052-98B8-A6B2-895DB12D5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5"/>
            <a:ext cx="3289887" cy="2045875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5100"/>
              <a:t>Extreme Testing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D09F6B51-E9B4-EFB9-99BA-E8BE84BE55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6204" y="81130"/>
            <a:ext cx="5271540" cy="669574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D09E-5509-57E7-8691-5C68C8DF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1089" y="4891319"/>
            <a:ext cx="267329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CAE351C-4329-4452-83B2-6A3AC9E413B0}" type="datetime1">
              <a:rPr lang="en-US" smtClean="0"/>
              <a:pPr>
                <a:spcAft>
                  <a:spcPts val="600"/>
                </a:spcAft>
              </a:pPr>
              <a:t>5/21/2025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63403-D8EF-ABFA-E1CF-7AB06AD6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08" y="3219854"/>
            <a:ext cx="629653" cy="42983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96A61CA-0502-4EE4-9724-96EA822543E5}" type="slidenum">
              <a:rPr lang="en-US" sz="2400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100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OUR TEAM</a:t>
            </a:r>
          </a:p>
          <a:p>
            <a:pPr algn="ctr"/>
            <a:endParaRPr/>
          </a:p>
        </p:txBody>
      </p:sp>
      <p:sp>
        <p:nvSpPr>
          <p:cNvPr id="28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 bwMode="white">
          <a:xfrm rot="2314562">
            <a:off x="8873" y="1926961"/>
            <a:ext cx="856428" cy="5862604"/>
          </a:xfrm>
          <a:prstGeom prst="roundRect">
            <a:avLst>
              <a:gd name="adj" fmla="val 50000"/>
            </a:avLst>
          </a:prstGeom>
          <a:noFill/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 sz="24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0A13E7E-0014-2FDD-21D4-A4966D0DD5BF}"/>
              </a:ext>
            </a:extLst>
          </p:cNvPr>
          <p:cNvSpPr/>
          <p:nvPr/>
        </p:nvSpPr>
        <p:spPr>
          <a:xfrm>
            <a:off x="1159695" y="2093435"/>
            <a:ext cx="2594775" cy="3968069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tx1"/>
                </a:solidFill>
                <a:latin typeface="Raleway Black"/>
              </a:rPr>
              <a:t>SHEHARYAR FAISAL</a:t>
            </a:r>
          </a:p>
          <a:p>
            <a:pPr algn="ctr"/>
            <a:r>
              <a:rPr lang="en-US" sz="2400">
                <a:latin typeface="Raleway Black"/>
              </a:rPr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671ABE3-4395-E807-CBDD-313FA881C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78" y="4994227"/>
            <a:ext cx="758517" cy="75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67891172-72CE-B7E2-8A3B-0713C0D8D2BA}"/>
              </a:ext>
            </a:extLst>
          </p:cNvPr>
          <p:cNvSpPr/>
          <p:nvPr/>
        </p:nvSpPr>
        <p:spPr>
          <a:xfrm>
            <a:off x="1707125" y="1502837"/>
            <a:ext cx="1675919" cy="1733788"/>
          </a:xfrm>
          <a:prstGeom prst="ellipse">
            <a:avLst/>
          </a:prstGeom>
          <a:blipFill>
            <a:blip r:embed="rId4"/>
            <a:stretch>
              <a:fillRect t="-1224" b="1224"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90D2197-975D-8471-878F-81FE39DB4E3F}"/>
              </a:ext>
            </a:extLst>
          </p:cNvPr>
          <p:cNvSpPr/>
          <p:nvPr/>
        </p:nvSpPr>
        <p:spPr>
          <a:xfrm>
            <a:off x="3877616" y="2087730"/>
            <a:ext cx="2478539" cy="3968071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tx1"/>
                </a:solidFill>
                <a:latin typeface="Raleway Black" pitchFamily="2" charset="0"/>
              </a:rPr>
              <a:t>M.ABDULLAH </a:t>
            </a:r>
          </a:p>
          <a:p>
            <a:pPr algn="ctr"/>
            <a:r>
              <a:rPr lang="en-US" sz="2400">
                <a:latin typeface="Raleway Black" pitchFamily="2" charset="0"/>
              </a:rPr>
              <a:t>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213E6D-E1D7-ED6E-05EC-19CCBE12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03" y="5000331"/>
            <a:ext cx="771608" cy="77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7019E45-CA11-FA33-4258-A88204B69B6B}"/>
              </a:ext>
            </a:extLst>
          </p:cNvPr>
          <p:cNvSpPr/>
          <p:nvPr/>
        </p:nvSpPr>
        <p:spPr>
          <a:xfrm>
            <a:off x="4261397" y="1502045"/>
            <a:ext cx="1675919" cy="1733785"/>
          </a:xfrm>
          <a:prstGeom prst="ellipse">
            <a:avLst/>
          </a:prstGeom>
          <a:blipFill>
            <a:blip r:embed="rId5"/>
            <a:stretch>
              <a:fillRect t="-1224" b="1224"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FD7F754-34BC-A668-739B-5C44E1CB3193}"/>
              </a:ext>
            </a:extLst>
          </p:cNvPr>
          <p:cNvSpPr/>
          <p:nvPr/>
        </p:nvSpPr>
        <p:spPr>
          <a:xfrm>
            <a:off x="6462357" y="1984897"/>
            <a:ext cx="2388131" cy="4071391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tx1"/>
                </a:solidFill>
                <a:latin typeface="Raleway Black" pitchFamily="2" charset="0"/>
              </a:rPr>
              <a:t>M.TAYYAB</a:t>
            </a:r>
          </a:p>
          <a:p>
            <a:pPr algn="ctr"/>
            <a:r>
              <a:rPr lang="en-US" sz="2400">
                <a:latin typeface="Raleway Black" pitchFamily="2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020EC5A-0946-6BDA-2928-90DB1237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066" y="4993090"/>
            <a:ext cx="734429" cy="7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person in a suit&#10;&#10;Description automatically generated">
            <a:extLst>
              <a:ext uri="{FF2B5EF4-FFF2-40B4-BE49-F238E27FC236}">
                <a16:creationId xmlns:a16="http://schemas.microsoft.com/office/drawing/2014/main" id="{A87727DE-EA38-EE1E-364C-1041E96208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848" t="27768" r="8163" b="368"/>
          <a:stretch/>
        </p:blipFill>
        <p:spPr>
          <a:xfrm>
            <a:off x="6863081" y="1502044"/>
            <a:ext cx="1666163" cy="1733785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DBA20BD-CC46-E2A4-9BE1-6F5E8C55BBED}"/>
              </a:ext>
            </a:extLst>
          </p:cNvPr>
          <p:cNvSpPr/>
          <p:nvPr/>
        </p:nvSpPr>
        <p:spPr>
          <a:xfrm>
            <a:off x="8951159" y="1978818"/>
            <a:ext cx="2594775" cy="4097220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1920" tIns="60960" rIns="121920" bIns="6096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tx1"/>
                </a:solidFill>
                <a:latin typeface="Raleway Black"/>
              </a:rPr>
              <a:t>M.MUBASHIR</a:t>
            </a:r>
          </a:p>
          <a:p>
            <a:pPr algn="ctr"/>
            <a:r>
              <a:rPr lang="en-US" sz="2400">
                <a:solidFill>
                  <a:schemeClr val="tx1"/>
                </a:solidFill>
                <a:latin typeface="Raleway Black"/>
              </a:rPr>
              <a:t>KHANZADA</a:t>
            </a:r>
          </a:p>
          <a:p>
            <a:pPr algn="ctr"/>
            <a:r>
              <a:rPr lang="en-US" sz="2400">
                <a:latin typeface="Raleway Black"/>
              </a:rPr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C51A3B2-3C28-08E7-5448-EFD7B144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272" y="4996611"/>
            <a:ext cx="730715" cy="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8879B179-4D64-5352-0C13-BEB3E9100330}"/>
              </a:ext>
            </a:extLst>
          </p:cNvPr>
          <p:cNvSpPr/>
          <p:nvPr/>
        </p:nvSpPr>
        <p:spPr>
          <a:xfrm>
            <a:off x="9404128" y="1502044"/>
            <a:ext cx="1719891" cy="1733785"/>
          </a:xfrm>
          <a:prstGeom prst="ellipse">
            <a:avLst/>
          </a:prstGeom>
          <a:blipFill>
            <a:blip r:embed="rId7"/>
            <a:stretch>
              <a:fillRect t="-1224" b="1224"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887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E33F-31F7-C751-1464-27768718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Problem Statement</a:t>
            </a:r>
            <a:endParaRPr lang="en-US">
              <a:latin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65ECE-5FFA-1237-DBA6-070B68702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67" y="2691229"/>
            <a:ext cx="10272000" cy="3274000"/>
          </a:xfrm>
        </p:spPr>
        <p:txBody>
          <a:bodyPr/>
          <a:lstStyle/>
          <a:p>
            <a:pPr marL="203195" indent="0"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Woot Tech, a leader in UAV systems for military and defense, aims to add unmanned ground, and surface vehicles (UGVs/USVs) as part of their fleet. The goal is to create a unified, human-in-the-loop mission system that is capable of interfacing with other autonomous vehicles.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4</a:t>
            </a:r>
          </a:p>
        </p:txBody>
      </p:sp>
      <p:pic>
        <p:nvPicPr>
          <p:cNvPr id="5" name="Picture 4" descr="Woot Tech logo">
            <a:extLst>
              <a:ext uri="{FF2B5EF4-FFF2-40B4-BE49-F238E27FC236}">
                <a16:creationId xmlns:a16="http://schemas.microsoft.com/office/drawing/2014/main" id="{9D8FC38C-0B67-4CF9-EBBB-A7EE2980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10275801" y="1356968"/>
            <a:ext cx="1770561" cy="17705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2965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26CF-180E-2342-3039-4FF31F8B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2" y="131046"/>
            <a:ext cx="9238435" cy="857559"/>
          </a:xfrm>
        </p:spPr>
        <p:txBody>
          <a:bodyPr anchor="b">
            <a:normAutofit/>
          </a:bodyPr>
          <a:lstStyle/>
          <a:p>
            <a:r>
              <a:rPr lang="en-US"/>
              <a:t>Challenges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B9791-4526-BE6D-7099-443691F5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874" y="988605"/>
            <a:ext cx="9238435" cy="3810000"/>
          </a:xfrm>
        </p:spPr>
        <p:txBody>
          <a:bodyPr>
            <a:normAutofit/>
          </a:bodyPr>
          <a:lstStyle/>
          <a:p>
            <a:r>
              <a:rPr lang="en-US"/>
              <a:t>Market Efforts: Pitched and Obtained Funding from </a:t>
            </a:r>
            <a:r>
              <a:rPr lang="en-US" err="1"/>
              <a:t>Wootech</a:t>
            </a:r>
            <a:endParaRPr lang="en-US"/>
          </a:p>
          <a:p>
            <a:r>
              <a:rPr lang="en-US"/>
              <a:t>Product not Prototype:</a:t>
            </a:r>
          </a:p>
          <a:p>
            <a:pPr lvl="1"/>
            <a:r>
              <a:rPr lang="en-US" sz="2400"/>
              <a:t>Complexities in term of Product</a:t>
            </a:r>
          </a:p>
          <a:p>
            <a:pPr lvl="2"/>
            <a:r>
              <a:rPr lang="en-US" sz="2400"/>
              <a:t>Non-Linear Acceleration of ATV</a:t>
            </a:r>
          </a:p>
          <a:p>
            <a:pPr lvl="1"/>
            <a:r>
              <a:rPr lang="en-US" sz="2400"/>
              <a:t>Product pitched to clients</a:t>
            </a:r>
          </a:p>
        </p:txBody>
      </p:sp>
      <p:pic>
        <p:nvPicPr>
          <p:cNvPr id="4" name="Picture 3" descr="A green toy vehicle with black wheels&#10;&#10;AI-generated content may be incorrect.">
            <a:extLst>
              <a:ext uri="{FF2B5EF4-FFF2-40B4-BE49-F238E27FC236}">
                <a16:creationId xmlns:a16="http://schemas.microsoft.com/office/drawing/2014/main" id="{9BFA1EA8-8A75-5B35-257B-EB182417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98" t="157" r="27561" b="8871"/>
          <a:stretch/>
        </p:blipFill>
        <p:spPr>
          <a:xfrm>
            <a:off x="8096174" y="4080050"/>
            <a:ext cx="2925680" cy="259818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81DD2F-12CF-9761-4FD9-C5DD24869989}"/>
              </a:ext>
            </a:extLst>
          </p:cNvPr>
          <p:cNvSpPr txBox="1">
            <a:spLocks/>
          </p:cNvSpPr>
          <p:nvPr/>
        </p:nvSpPr>
        <p:spPr>
          <a:xfrm>
            <a:off x="11448639" y="62484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5</a:t>
            </a:r>
          </a:p>
        </p:txBody>
      </p:sp>
      <p:pic>
        <p:nvPicPr>
          <p:cNvPr id="7" name="Picture 6" descr="A remote control car on the floor&#10;&#10;Description automatically generated">
            <a:extLst>
              <a:ext uri="{FF2B5EF4-FFF2-40B4-BE49-F238E27FC236}">
                <a16:creationId xmlns:a16="http://schemas.microsoft.com/office/drawing/2014/main" id="{76091970-6048-C824-8579-8CD3592F0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3" b="7315"/>
          <a:stretch/>
        </p:blipFill>
        <p:spPr>
          <a:xfrm>
            <a:off x="1925782" y="4610302"/>
            <a:ext cx="981699" cy="167569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61BAB7-2644-ABC6-55C3-AC7B935F26DB}"/>
              </a:ext>
            </a:extLst>
          </p:cNvPr>
          <p:cNvCxnSpPr>
            <a:cxnSpLocks/>
          </p:cNvCxnSpPr>
          <p:nvPr/>
        </p:nvCxnSpPr>
        <p:spPr>
          <a:xfrm>
            <a:off x="2907481" y="5448150"/>
            <a:ext cx="518869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6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1E91-1B19-498D-3F4A-9D86A92F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013411"/>
            <a:ext cx="9238435" cy="889592"/>
          </a:xfrm>
        </p:spPr>
        <p:txBody>
          <a:bodyPr anchor="b">
            <a:normAutofit/>
          </a:bodyPr>
          <a:lstStyle/>
          <a:p>
            <a:r>
              <a:rPr lang="en-US"/>
              <a:t>Simulation Aspect 100%</a:t>
            </a:r>
            <a:endParaRPr lang="en-PK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26E4A4-F950-75DA-8146-8CD4D998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58" r="17214" b="2"/>
          <a:stretch/>
        </p:blipFill>
        <p:spPr>
          <a:xfrm>
            <a:off x="1011382" y="2135565"/>
            <a:ext cx="4913985" cy="3960435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79ADC-B78F-1379-9ACD-5647F0FD4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65125" indent="-365125">
              <a:lnSpc>
                <a:spcPct val="120000"/>
              </a:lnSpc>
            </a:pPr>
            <a:r>
              <a:rPr lang="en-US" sz="2200"/>
              <a:t>Implemented Gazebo as the Simulation Platform</a:t>
            </a:r>
            <a:endParaRPr lang="en-US"/>
          </a:p>
          <a:p>
            <a:pPr marL="365125" indent="-365125">
              <a:lnSpc>
                <a:spcPct val="120000"/>
              </a:lnSpc>
            </a:pPr>
            <a:r>
              <a:rPr lang="en-US" sz="2200"/>
              <a:t>Successfully integrated PX4 to develop low level control</a:t>
            </a:r>
          </a:p>
          <a:p>
            <a:pPr marL="365125" indent="-365125">
              <a:lnSpc>
                <a:spcPct val="120000"/>
              </a:lnSpc>
            </a:pPr>
            <a:r>
              <a:rPr lang="en-US" sz="2200"/>
              <a:t>Successfully integrated ROS2 to develop low level control</a:t>
            </a:r>
          </a:p>
          <a:p>
            <a:pPr marL="365125" indent="-365125">
              <a:lnSpc>
                <a:spcPct val="120000"/>
              </a:lnSpc>
            </a:pPr>
            <a:r>
              <a:rPr lang="en-US" sz="2200"/>
              <a:t>Implemented Point to Point Navigation using this</a:t>
            </a:r>
          </a:p>
          <a:p>
            <a:pPr marL="365125" indent="-365125">
              <a:lnSpc>
                <a:spcPct val="120000"/>
              </a:lnSpc>
            </a:pPr>
            <a:endParaRPr lang="en-US" sz="220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8EAEA7F-FAA4-F3DD-D779-28732753D50D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8861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84AF-CEC0-8179-D7D9-BA8A041F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59" y="381005"/>
            <a:ext cx="10446884" cy="76360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Mechanical Aspect 100% Completed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3CB9C-4DDE-4824-C434-0E93B19C4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557" y="2395492"/>
            <a:ext cx="10272000" cy="3274000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Design of Vehicle Body: CAD               (Completed)</a:t>
            </a:r>
          </a:p>
          <a:p>
            <a:pPr marL="203195" indent="0">
              <a:buNone/>
            </a:pPr>
            <a:r>
              <a:rPr lang="en-US">
                <a:latin typeface="Calibri"/>
                <a:ea typeface="Calibri"/>
                <a:cs typeface="Calibri"/>
              </a:rPr>
              <a:t> 	Vehicle Dimensions (5x2x2 ft)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Procurement of Material                        (Completed)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Welding and Testing                                (Completed)</a:t>
            </a:r>
          </a:p>
        </p:txBody>
      </p:sp>
      <p:pic>
        <p:nvPicPr>
          <p:cNvPr id="24" name="Picture 23" descr="A green toy vehicle with black wheels&#10;&#10;AI-generated content may be incorrect.">
            <a:extLst>
              <a:ext uri="{FF2B5EF4-FFF2-40B4-BE49-F238E27FC236}">
                <a16:creationId xmlns:a16="http://schemas.microsoft.com/office/drawing/2014/main" id="{5A9BC613-FE6E-147E-D4F3-E0F82316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98" t="157" r="27561" b="8871"/>
          <a:stretch/>
        </p:blipFill>
        <p:spPr>
          <a:xfrm>
            <a:off x="8338048" y="2395492"/>
            <a:ext cx="3853952" cy="342254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en-US" sz="3733" kern="0">
                <a:solidFill>
                  <a:prstClr val="white">
                    <a:tint val="75000"/>
                  </a:prstClr>
                </a:solidFill>
                <a:latin typeface="Trade Gothic Next Cond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9838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CC6B-2911-C5B2-94D7-731461A2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STEERING Control Mechanism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F1BAE-5363-628D-4250-9929C4631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mechanical Power is transferred from the 180 Kg/s servo through the gears, power steering and finally to the Steering column.</a:t>
            </a:r>
            <a:endParaRPr lang="en-PK"/>
          </a:p>
        </p:txBody>
      </p:sp>
      <p:pic>
        <p:nvPicPr>
          <p:cNvPr id="5" name="Picture 4" descr="A black rectangles with a black arrow&#10;&#10;AI-generated content may be incorrect.">
            <a:extLst>
              <a:ext uri="{FF2B5EF4-FFF2-40B4-BE49-F238E27FC236}">
                <a16:creationId xmlns:a16="http://schemas.microsoft.com/office/drawing/2014/main" id="{BD079A58-D63B-5249-B7A1-F26C10CF7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52" y="2545332"/>
            <a:ext cx="9210695" cy="1425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A5762-707E-A656-1DED-066C576509F5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8127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6808-6442-6CA9-510E-ACD656F7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105211"/>
            <a:ext cx="10272000" cy="763600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System Architecture 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F887A04A-55DC-5049-BFAF-13D8E62ECE2D}"/>
              </a:ext>
            </a:extLst>
          </p:cNvPr>
          <p:cNvSpPr/>
          <p:nvPr/>
        </p:nvSpPr>
        <p:spPr>
          <a:xfrm>
            <a:off x="8259099" y="1028229"/>
            <a:ext cx="2710720" cy="113423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sz="2133">
                <a:solidFill>
                  <a:schemeClr val="tx1"/>
                </a:solidFill>
                <a:latin typeface="Raleway Black"/>
              </a:rPr>
              <a:t>GPS /SPEED SENSOR / IMUs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99F4497-54F9-A852-CA34-47E25B1225AE}"/>
              </a:ext>
            </a:extLst>
          </p:cNvPr>
          <p:cNvSpPr/>
          <p:nvPr/>
        </p:nvSpPr>
        <p:spPr>
          <a:xfrm>
            <a:off x="8318629" y="2755407"/>
            <a:ext cx="2710720" cy="1348547"/>
          </a:xfrm>
          <a:prstGeom prst="roundRect">
            <a:avLst/>
          </a:prstGeom>
          <a:solidFill>
            <a:srgbClr val="FFFF00">
              <a:alpha val="5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sz="2133">
                <a:solidFill>
                  <a:schemeClr val="tx1"/>
                </a:solidFill>
                <a:latin typeface="Raleway Black"/>
              </a:rPr>
              <a:t>PIXHAWK</a:t>
            </a:r>
            <a:br>
              <a:rPr lang="en-US" sz="2133">
                <a:latin typeface="Raleway Black"/>
              </a:rPr>
            </a:br>
            <a:r>
              <a:rPr lang="en-US" sz="2133">
                <a:solidFill>
                  <a:schemeClr val="tx1"/>
                </a:solidFill>
                <a:latin typeface="Raleway Black"/>
              </a:rPr>
              <a:t>Low Level Controller</a:t>
            </a:r>
          </a:p>
        </p:txBody>
      </p:sp>
      <p:sp>
        <p:nvSpPr>
          <p:cNvPr id="113" name="Diamond 112">
            <a:extLst>
              <a:ext uri="{FF2B5EF4-FFF2-40B4-BE49-F238E27FC236}">
                <a16:creationId xmlns:a16="http://schemas.microsoft.com/office/drawing/2014/main" id="{835AA66C-5E8E-7D2B-7817-3DCAC9BD47B0}"/>
              </a:ext>
            </a:extLst>
          </p:cNvPr>
          <p:cNvSpPr/>
          <p:nvPr/>
        </p:nvSpPr>
        <p:spPr>
          <a:xfrm>
            <a:off x="7800011" y="4845563"/>
            <a:ext cx="3795581" cy="1366763"/>
          </a:xfrm>
          <a:prstGeom prst="diamond">
            <a:avLst/>
          </a:prstGeom>
          <a:solidFill>
            <a:srgbClr val="FF0000">
              <a:alpha val="5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sz="2133">
                <a:solidFill>
                  <a:prstClr val="white"/>
                </a:solidFill>
                <a:latin typeface="Raleway Black"/>
              </a:rPr>
              <a:t>MOTORS /</a:t>
            </a:r>
          </a:p>
          <a:p>
            <a:pPr algn="ctr" defTabSz="1219170">
              <a:defRPr/>
            </a:pPr>
            <a:r>
              <a:rPr lang="en-US" sz="2133">
                <a:solidFill>
                  <a:prstClr val="white"/>
                </a:solidFill>
                <a:latin typeface="Raleway Black"/>
              </a:rPr>
              <a:t>Actuators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B257099-5798-A323-21B7-B852DDA4BBB5}"/>
              </a:ext>
            </a:extLst>
          </p:cNvPr>
          <p:cNvCxnSpPr>
            <a:cxnSpLocks/>
          </p:cNvCxnSpPr>
          <p:nvPr/>
        </p:nvCxnSpPr>
        <p:spPr>
          <a:xfrm>
            <a:off x="9673771" y="2174368"/>
            <a:ext cx="0" cy="5824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E204E3E-E802-4C91-30A3-C5E62A23C169}"/>
              </a:ext>
            </a:extLst>
          </p:cNvPr>
          <p:cNvCxnSpPr>
            <a:cxnSpLocks/>
          </p:cNvCxnSpPr>
          <p:nvPr/>
        </p:nvCxnSpPr>
        <p:spPr>
          <a:xfrm>
            <a:off x="9673771" y="4115087"/>
            <a:ext cx="0" cy="7252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Diamond 115">
            <a:extLst>
              <a:ext uri="{FF2B5EF4-FFF2-40B4-BE49-F238E27FC236}">
                <a16:creationId xmlns:a16="http://schemas.microsoft.com/office/drawing/2014/main" id="{270FE1D9-EC24-275C-E93F-D5ED2D74E822}"/>
              </a:ext>
            </a:extLst>
          </p:cNvPr>
          <p:cNvSpPr/>
          <p:nvPr/>
        </p:nvSpPr>
        <p:spPr>
          <a:xfrm>
            <a:off x="3455846" y="5315201"/>
            <a:ext cx="3383529" cy="904257"/>
          </a:xfrm>
          <a:prstGeom prst="diamond">
            <a:avLst/>
          </a:prstGeom>
          <a:solidFill>
            <a:srgbClr val="FF0000">
              <a:alpha val="5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sz="1867">
                <a:solidFill>
                  <a:prstClr val="white"/>
                </a:solidFill>
                <a:latin typeface="Raleway Black"/>
              </a:rPr>
              <a:t>PAY LOAD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BFDFFC4-14CA-C7EB-5346-317AEEAA763F}"/>
              </a:ext>
            </a:extLst>
          </p:cNvPr>
          <p:cNvSpPr/>
          <p:nvPr/>
        </p:nvSpPr>
        <p:spPr>
          <a:xfrm>
            <a:off x="3578327" y="2569197"/>
            <a:ext cx="3384901" cy="1741260"/>
          </a:xfrm>
          <a:prstGeom prst="rect">
            <a:avLst/>
          </a:prstGeom>
          <a:solidFill>
            <a:srgbClr val="FFFF00">
              <a:alpha val="54902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sz="1600">
                <a:solidFill>
                  <a:schemeClr val="tx1"/>
                </a:solidFill>
                <a:latin typeface="Raleway Black"/>
              </a:rPr>
              <a:t>EMBEDED COMPUTER</a:t>
            </a:r>
          </a:p>
          <a:p>
            <a:pPr algn="ctr" defTabSz="1219170">
              <a:defRPr/>
            </a:pPr>
            <a:r>
              <a:rPr lang="en-US" sz="1600">
                <a:solidFill>
                  <a:schemeClr val="tx1"/>
                </a:solidFill>
                <a:latin typeface="Raleway Black"/>
              </a:rPr>
              <a:t>RUNNIING ROS2</a:t>
            </a:r>
          </a:p>
          <a:p>
            <a:pPr algn="ctr" defTabSz="1219170">
              <a:defRPr/>
            </a:pPr>
            <a:r>
              <a:rPr lang="en-US" sz="1600">
                <a:solidFill>
                  <a:schemeClr val="tx1"/>
                </a:solidFill>
                <a:latin typeface="Raleway Black"/>
              </a:rPr>
              <a:t>HIGH LEVEL PATH PLANNER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C84A024-B325-87D6-8504-F64421706D3F}"/>
              </a:ext>
            </a:extLst>
          </p:cNvPr>
          <p:cNvCxnSpPr>
            <a:cxnSpLocks/>
          </p:cNvCxnSpPr>
          <p:nvPr/>
        </p:nvCxnSpPr>
        <p:spPr>
          <a:xfrm>
            <a:off x="6963229" y="3416014"/>
            <a:ext cx="1295871" cy="31524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04F5B47-6F7F-0226-E624-E02A9E27B584}"/>
              </a:ext>
            </a:extLst>
          </p:cNvPr>
          <p:cNvCxnSpPr>
            <a:cxnSpLocks/>
          </p:cNvCxnSpPr>
          <p:nvPr/>
        </p:nvCxnSpPr>
        <p:spPr>
          <a:xfrm flipH="1">
            <a:off x="5135705" y="4299000"/>
            <a:ext cx="23812" cy="100429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3EB88F6-4C4E-9B45-0278-6A8F1B0A3853}"/>
              </a:ext>
            </a:extLst>
          </p:cNvPr>
          <p:cNvSpPr/>
          <p:nvPr/>
        </p:nvSpPr>
        <p:spPr>
          <a:xfrm>
            <a:off x="125376" y="2760726"/>
            <a:ext cx="2210704" cy="47001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sz="1867">
                <a:solidFill>
                  <a:schemeClr val="tx1"/>
                </a:solidFill>
                <a:latin typeface="Raleway Black"/>
              </a:rPr>
              <a:t>LIDAR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4A529CF-DC9A-A01E-CF32-A1BB8AA7DD5E}"/>
              </a:ext>
            </a:extLst>
          </p:cNvPr>
          <p:cNvSpPr/>
          <p:nvPr/>
        </p:nvSpPr>
        <p:spPr>
          <a:xfrm>
            <a:off x="126440" y="3728569"/>
            <a:ext cx="2210707" cy="45810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sz="1867">
                <a:solidFill>
                  <a:schemeClr val="tx1"/>
                </a:solidFill>
                <a:latin typeface="Raleway Black"/>
              </a:rPr>
              <a:t>DEPTH CAMERA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082A0EC-F6B7-A277-52BD-912063844D16}"/>
              </a:ext>
            </a:extLst>
          </p:cNvPr>
          <p:cNvCxnSpPr>
            <a:cxnSpLocks/>
          </p:cNvCxnSpPr>
          <p:nvPr/>
        </p:nvCxnSpPr>
        <p:spPr>
          <a:xfrm>
            <a:off x="2325236" y="3049309"/>
            <a:ext cx="124256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7F35E0B-937C-3D55-0DAA-92B47E06E729}"/>
              </a:ext>
            </a:extLst>
          </p:cNvPr>
          <p:cNvCxnSpPr>
            <a:cxnSpLocks/>
          </p:cNvCxnSpPr>
          <p:nvPr/>
        </p:nvCxnSpPr>
        <p:spPr>
          <a:xfrm>
            <a:off x="2325236" y="3942277"/>
            <a:ext cx="1242560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3A4E63E-FACF-28ED-CC21-39284DB77466}"/>
              </a:ext>
            </a:extLst>
          </p:cNvPr>
          <p:cNvGraphicFramePr>
            <a:graphicFrameLocks noGrp="1"/>
          </p:cNvGraphicFramePr>
          <p:nvPr/>
        </p:nvGraphicFramePr>
        <p:xfrm>
          <a:off x="821531" y="4762500"/>
          <a:ext cx="2239479" cy="143921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9479">
                  <a:extLst>
                    <a:ext uri="{9D8B030D-6E8A-4147-A177-3AD203B41FA5}">
                      <a16:colId xmlns:a16="http://schemas.microsoft.com/office/drawing/2014/main" val="795151584"/>
                    </a:ext>
                  </a:extLst>
                </a:gridCol>
              </a:tblGrid>
              <a:tr h="490779">
                <a:tc>
                  <a:txBody>
                    <a:bodyPr/>
                    <a:lstStyle/>
                    <a:p>
                      <a:pPr fontAlgn="auto">
                        <a:lnSpc>
                          <a:spcPts val="2175"/>
                        </a:lnSpc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effectLst/>
                          <a:latin typeface="Raleway Black"/>
                        </a:rPr>
                        <a:t>       INPUT</a:t>
                      </a:r>
                      <a:endParaRPr lang="en-US" sz="2400">
                        <a:solidFill>
                          <a:srgbClr val="FFFFFF"/>
                        </a:solidFill>
                        <a:effectLst/>
                        <a:latin typeface="Raleway Black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504954"/>
                  </a:ext>
                </a:extLst>
              </a:tr>
              <a:tr h="474219">
                <a:tc>
                  <a:txBody>
                    <a:bodyPr/>
                    <a:lstStyle/>
                    <a:p>
                      <a:pPr fontAlgn="auto">
                        <a:lnSpc>
                          <a:spcPts val="2175"/>
                        </a:lnSpc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effectLst/>
                          <a:latin typeface="Raleway Black"/>
                        </a:rPr>
                        <a:t>       OUTPUT</a:t>
                      </a:r>
                      <a:endParaRPr lang="en-US" sz="2400">
                        <a:effectLst/>
                        <a:latin typeface="Raleway Black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260027"/>
                  </a:ext>
                </a:extLst>
              </a:tr>
              <a:tr h="474219">
                <a:tc>
                  <a:txBody>
                    <a:bodyPr/>
                    <a:lstStyle/>
                    <a:p>
                      <a:pPr fontAlgn="auto">
                        <a:lnSpc>
                          <a:spcPts val="2175"/>
                        </a:lnSpc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effectLst/>
                          <a:latin typeface="Raleway Black"/>
                        </a:rPr>
                        <a:t>       CONTROL</a:t>
                      </a:r>
                      <a:endParaRPr lang="en-US" sz="2400">
                        <a:solidFill>
                          <a:srgbClr val="FFFFFF"/>
                        </a:solidFill>
                        <a:effectLst/>
                        <a:latin typeface="Raleway Black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972916"/>
                  </a:ext>
                </a:extLst>
              </a:tr>
            </a:tbl>
          </a:graphicData>
        </a:graphic>
      </p:graphicFrame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9423073-06C6-2E04-2923-3663A22C006D}"/>
              </a:ext>
            </a:extLst>
          </p:cNvPr>
          <p:cNvSpPr/>
          <p:nvPr/>
        </p:nvSpPr>
        <p:spPr>
          <a:xfrm>
            <a:off x="921787" y="4774485"/>
            <a:ext cx="445693" cy="43094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B5D204B-8070-8C46-E38D-4A6117D2AD22}"/>
              </a:ext>
            </a:extLst>
          </p:cNvPr>
          <p:cNvSpPr/>
          <p:nvPr/>
        </p:nvSpPr>
        <p:spPr>
          <a:xfrm>
            <a:off x="921788" y="5767454"/>
            <a:ext cx="445693" cy="419036"/>
          </a:xfrm>
          <a:prstGeom prst="roundRect">
            <a:avLst/>
          </a:prstGeom>
          <a:solidFill>
            <a:srgbClr val="FFFF00">
              <a:alpha val="5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A1B3FEE-F2A5-7D5A-7848-0203641F14FE}"/>
              </a:ext>
            </a:extLst>
          </p:cNvPr>
          <p:cNvSpPr/>
          <p:nvPr/>
        </p:nvSpPr>
        <p:spPr>
          <a:xfrm>
            <a:off x="921788" y="5279562"/>
            <a:ext cx="445693" cy="430943"/>
          </a:xfrm>
          <a:prstGeom prst="roundRect">
            <a:avLst/>
          </a:prstGeom>
          <a:solidFill>
            <a:srgbClr val="FF0000">
              <a:alpha val="5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11303001" y="6096001"/>
            <a:ext cx="743361" cy="429831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84472640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Microsoft Office PowerPoint</Application>
  <PresentationFormat>Widescreen</PresentationFormat>
  <Paragraphs>207</Paragraphs>
  <Slides>29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Courier New,monospace</vt:lpstr>
      <vt:lpstr>Arial</vt:lpstr>
      <vt:lpstr>Calibri</vt:lpstr>
      <vt:lpstr>Cambria</vt:lpstr>
      <vt:lpstr>Nunito Light</vt:lpstr>
      <vt:lpstr>Raleway Black</vt:lpstr>
      <vt:lpstr>Times New Roman</vt:lpstr>
      <vt:lpstr>Trade Gothic Next Cond</vt:lpstr>
      <vt:lpstr>Trade Gothic Next Light</vt:lpstr>
      <vt:lpstr>PortalVTI</vt:lpstr>
      <vt:lpstr>FYP Adjudication Board               Spring 2025</vt:lpstr>
      <vt:lpstr>Project Supervisor</vt:lpstr>
      <vt:lpstr>OUR TEAM </vt:lpstr>
      <vt:lpstr>Problem Statement</vt:lpstr>
      <vt:lpstr>Challenges</vt:lpstr>
      <vt:lpstr>Simulation Aspect 100%</vt:lpstr>
      <vt:lpstr>Mechanical Aspect 100% Completed </vt:lpstr>
      <vt:lpstr>STEERING Control Mechanism</vt:lpstr>
      <vt:lpstr>System Architecture  </vt:lpstr>
      <vt:lpstr>PowerPoint Presentation</vt:lpstr>
      <vt:lpstr>Communication Flow Diagram </vt:lpstr>
      <vt:lpstr>Wiring Diagram </vt:lpstr>
      <vt:lpstr>Electrical Aspect- 100 %completed </vt:lpstr>
      <vt:lpstr>ATV SPECIFICATIONS</vt:lpstr>
      <vt:lpstr>Software Development </vt:lpstr>
      <vt:lpstr>Pure pursuit controller</vt:lpstr>
      <vt:lpstr>Corner Cutting logic</vt:lpstr>
      <vt:lpstr>Results- vehicle Simulation In MATLAB</vt:lpstr>
      <vt:lpstr>Failsafe Implementation</vt:lpstr>
      <vt:lpstr>Results</vt:lpstr>
      <vt:lpstr>Autonomous Driving in Prade Ground</vt:lpstr>
      <vt:lpstr>Results obtained so far </vt:lpstr>
      <vt:lpstr>How is our Project Different?</vt:lpstr>
      <vt:lpstr>PowerPoint Presentation</vt:lpstr>
      <vt:lpstr>Bill of materials</vt:lpstr>
      <vt:lpstr>Work Division</vt:lpstr>
      <vt:lpstr>References </vt:lpstr>
      <vt:lpstr>     THANK YOU : )</vt:lpstr>
      <vt:lpstr>Extreme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Lubna Moin</dc:creator>
  <cp:lastModifiedBy>Muhammad Abdullah</cp:lastModifiedBy>
  <cp:revision>2</cp:revision>
  <dcterms:created xsi:type="dcterms:W3CDTF">2022-09-19T08:52:00Z</dcterms:created>
  <dcterms:modified xsi:type="dcterms:W3CDTF">2025-05-21T09:53:52Z</dcterms:modified>
</cp:coreProperties>
</file>